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Lst>
  <p:sldSz cx="18288000" cy="10287000"/>
  <p:notesSz cx="6858000" cy="9144000"/>
  <p:embeddedFontLst>
    <p:embeddedFont>
      <p:font typeface="Proxima Nova" panose="020B0604020202020204" charset="0"/>
      <p:regular r:id="rId26"/>
    </p:embeddedFont>
    <p:embeddedFont>
      <p:font typeface="Proxima Nova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32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53.sv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52.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51.jpeg"/><Relationship Id="rId5" Type="http://schemas.openxmlformats.org/officeDocument/2006/relationships/image" Target="../media/image33.svg"/><Relationship Id="rId10" Type="http://schemas.openxmlformats.org/officeDocument/2006/relationships/image" Target="../media/image50.jpeg"/><Relationship Id="rId4" Type="http://schemas.openxmlformats.org/officeDocument/2006/relationships/image" Target="../media/image32.png"/><Relationship Id="rId9" Type="http://schemas.openxmlformats.org/officeDocument/2006/relationships/image" Target="../media/image37.sv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54.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57.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56.png"/><Relationship Id="rId5" Type="http://schemas.openxmlformats.org/officeDocument/2006/relationships/image" Target="../media/image33.svg"/><Relationship Id="rId10" Type="http://schemas.openxmlformats.org/officeDocument/2006/relationships/image" Target="../media/image55.jpeg"/><Relationship Id="rId4" Type="http://schemas.openxmlformats.org/officeDocument/2006/relationships/image" Target="../media/image32.png"/><Relationship Id="rId9" Type="http://schemas.openxmlformats.org/officeDocument/2006/relationships/image" Target="../media/image37.sv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60.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59.png"/><Relationship Id="rId5" Type="http://schemas.openxmlformats.org/officeDocument/2006/relationships/image" Target="../media/image33.svg"/><Relationship Id="rId10" Type="http://schemas.openxmlformats.org/officeDocument/2006/relationships/image" Target="../media/image58.jpeg"/><Relationship Id="rId4" Type="http://schemas.openxmlformats.org/officeDocument/2006/relationships/image" Target="../media/image32.png"/><Relationship Id="rId9" Type="http://schemas.openxmlformats.org/officeDocument/2006/relationships/image" Target="../media/image37.sv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62.jpe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61.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65.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64.png"/><Relationship Id="rId5" Type="http://schemas.openxmlformats.org/officeDocument/2006/relationships/image" Target="../media/image33.svg"/><Relationship Id="rId10" Type="http://schemas.openxmlformats.org/officeDocument/2006/relationships/image" Target="../media/image63.jpeg"/><Relationship Id="rId4" Type="http://schemas.openxmlformats.org/officeDocument/2006/relationships/image" Target="../media/image32.png"/><Relationship Id="rId9" Type="http://schemas.openxmlformats.org/officeDocument/2006/relationships/image" Target="../media/image37.sv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49.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48.png"/><Relationship Id="rId5" Type="http://schemas.openxmlformats.org/officeDocument/2006/relationships/image" Target="../media/image33.svg"/><Relationship Id="rId10" Type="http://schemas.openxmlformats.org/officeDocument/2006/relationships/image" Target="../media/image66.jpeg"/><Relationship Id="rId4" Type="http://schemas.openxmlformats.org/officeDocument/2006/relationships/image" Target="../media/image32.png"/><Relationship Id="rId9" Type="http://schemas.openxmlformats.org/officeDocument/2006/relationships/image" Target="../media/image37.sv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69.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68.png"/><Relationship Id="rId5" Type="http://schemas.openxmlformats.org/officeDocument/2006/relationships/image" Target="../media/image33.svg"/><Relationship Id="rId10" Type="http://schemas.openxmlformats.org/officeDocument/2006/relationships/image" Target="../media/image67.jpeg"/><Relationship Id="rId4" Type="http://schemas.openxmlformats.org/officeDocument/2006/relationships/image" Target="../media/image32.png"/><Relationship Id="rId9" Type="http://schemas.openxmlformats.org/officeDocument/2006/relationships/image" Target="../media/image37.sv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57.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56.png"/><Relationship Id="rId5" Type="http://schemas.openxmlformats.org/officeDocument/2006/relationships/image" Target="../media/image33.svg"/><Relationship Id="rId10" Type="http://schemas.openxmlformats.org/officeDocument/2006/relationships/image" Target="../media/image70.jpeg"/><Relationship Id="rId4" Type="http://schemas.openxmlformats.org/officeDocument/2006/relationships/image" Target="../media/image32.png"/><Relationship Id="rId9" Type="http://schemas.openxmlformats.org/officeDocument/2006/relationships/image" Target="../media/image37.sv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73.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72.png"/><Relationship Id="rId5" Type="http://schemas.openxmlformats.org/officeDocument/2006/relationships/image" Target="../media/image33.svg"/><Relationship Id="rId10" Type="http://schemas.openxmlformats.org/officeDocument/2006/relationships/image" Target="../media/image71.jpeg"/><Relationship Id="rId4" Type="http://schemas.openxmlformats.org/officeDocument/2006/relationships/image" Target="../media/image32.png"/><Relationship Id="rId9" Type="http://schemas.openxmlformats.org/officeDocument/2006/relationships/image" Target="../media/image37.sv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76.jp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75.svg"/><Relationship Id="rId5" Type="http://schemas.openxmlformats.org/officeDocument/2006/relationships/image" Target="../media/image33.svg"/><Relationship Id="rId10" Type="http://schemas.openxmlformats.org/officeDocument/2006/relationships/image" Target="../media/image74.png"/><Relationship Id="rId4" Type="http://schemas.openxmlformats.org/officeDocument/2006/relationships/image" Target="../media/image32.png"/><Relationship Id="rId9" Type="http://schemas.openxmlformats.org/officeDocument/2006/relationships/image" Target="../media/image37.sv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77.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80.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79.png"/><Relationship Id="rId5" Type="http://schemas.openxmlformats.org/officeDocument/2006/relationships/image" Target="../media/image33.svg"/><Relationship Id="rId10" Type="http://schemas.openxmlformats.org/officeDocument/2006/relationships/image" Target="../media/image78.jpeg"/><Relationship Id="rId4" Type="http://schemas.openxmlformats.org/officeDocument/2006/relationships/image" Target="../media/image32.png"/><Relationship Id="rId9" Type="http://schemas.openxmlformats.org/officeDocument/2006/relationships/image" Target="../media/image37.svg"/></Relationships>
</file>

<file path=ppt/slides/_rels/slide23.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1.svg"/><Relationship Id="rId7" Type="http://schemas.openxmlformats.org/officeDocument/2006/relationships/image" Target="../media/image37.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83.svg"/><Relationship Id="rId4" Type="http://schemas.openxmlformats.org/officeDocument/2006/relationships/image" Target="../media/image82.png"/><Relationship Id="rId9" Type="http://schemas.openxmlformats.org/officeDocument/2006/relationships/image" Target="../media/image33.sv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4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40.png"/><Relationship Id="rId5" Type="http://schemas.openxmlformats.org/officeDocument/2006/relationships/image" Target="../media/image33.svg"/><Relationship Id="rId10" Type="http://schemas.openxmlformats.org/officeDocument/2006/relationships/image" Target="../media/image39.png"/><Relationship Id="rId4" Type="http://schemas.openxmlformats.org/officeDocument/2006/relationships/image" Target="../media/image32.png"/><Relationship Id="rId9" Type="http://schemas.openxmlformats.org/officeDocument/2006/relationships/image" Target="../media/image37.sv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44.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43.png"/><Relationship Id="rId5" Type="http://schemas.openxmlformats.org/officeDocument/2006/relationships/image" Target="../media/image33.svg"/><Relationship Id="rId10" Type="http://schemas.openxmlformats.org/officeDocument/2006/relationships/image" Target="../media/image42.jpeg"/><Relationship Id="rId4" Type="http://schemas.openxmlformats.org/officeDocument/2006/relationships/image" Target="../media/image32.png"/><Relationship Id="rId9" Type="http://schemas.openxmlformats.org/officeDocument/2006/relationships/image" Target="../media/image37.sv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45.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19.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18.png"/><Relationship Id="rId5" Type="http://schemas.openxmlformats.org/officeDocument/2006/relationships/image" Target="../media/image33.svg"/><Relationship Id="rId10" Type="http://schemas.openxmlformats.org/officeDocument/2006/relationships/image" Target="../media/image46.jpeg"/><Relationship Id="rId4" Type="http://schemas.openxmlformats.org/officeDocument/2006/relationships/image" Target="../media/image32.png"/><Relationship Id="rId9"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49.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48.png"/><Relationship Id="rId5" Type="http://schemas.openxmlformats.org/officeDocument/2006/relationships/image" Target="../media/image33.svg"/><Relationship Id="rId10" Type="http://schemas.openxmlformats.org/officeDocument/2006/relationships/image" Target="../media/image47.jpeg"/><Relationship Id="rId4" Type="http://schemas.openxmlformats.org/officeDocument/2006/relationships/image" Target="../media/image32.png"/><Relationship Id="rId9"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77343" y="2814454"/>
            <a:ext cx="7926666" cy="5169565"/>
          </a:xfrm>
          <a:custGeom>
            <a:avLst/>
            <a:gdLst/>
            <a:ahLst/>
            <a:cxnLst/>
            <a:rect l="l" t="t" r="r" b="b"/>
            <a:pathLst>
              <a:path w="7926666" h="5169565">
                <a:moveTo>
                  <a:pt x="0" y="0"/>
                </a:moveTo>
                <a:lnTo>
                  <a:pt x="7926667" y="0"/>
                </a:lnTo>
                <a:lnTo>
                  <a:pt x="7926667" y="5169565"/>
                </a:lnTo>
                <a:lnTo>
                  <a:pt x="0" y="51695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4596961">
            <a:off x="-1432340" y="6872827"/>
            <a:ext cx="4389359" cy="4373398"/>
          </a:xfrm>
          <a:custGeom>
            <a:avLst/>
            <a:gdLst/>
            <a:ahLst/>
            <a:cxnLst/>
            <a:rect l="l" t="t" r="r" b="b"/>
            <a:pathLst>
              <a:path w="4389359" h="4373398">
                <a:moveTo>
                  <a:pt x="0" y="0"/>
                </a:moveTo>
                <a:lnTo>
                  <a:pt x="4389360" y="0"/>
                </a:lnTo>
                <a:lnTo>
                  <a:pt x="4389360" y="4373398"/>
                </a:lnTo>
                <a:lnTo>
                  <a:pt x="0" y="43733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201367">
            <a:off x="714950" y="8429479"/>
            <a:ext cx="3625255" cy="4816160"/>
          </a:xfrm>
          <a:custGeom>
            <a:avLst/>
            <a:gdLst/>
            <a:ahLst/>
            <a:cxnLst/>
            <a:rect l="l" t="t" r="r" b="b"/>
            <a:pathLst>
              <a:path w="3625255" h="4816160">
                <a:moveTo>
                  <a:pt x="0" y="0"/>
                </a:moveTo>
                <a:lnTo>
                  <a:pt x="3625255" y="0"/>
                </a:lnTo>
                <a:lnTo>
                  <a:pt x="3625255" y="4816161"/>
                </a:lnTo>
                <a:lnTo>
                  <a:pt x="0" y="48161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10123381">
            <a:off x="15383533" y="-370895"/>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rot="-1395011">
            <a:off x="13558858" y="-1158072"/>
            <a:ext cx="2921537" cy="3881268"/>
          </a:xfrm>
          <a:custGeom>
            <a:avLst/>
            <a:gdLst/>
            <a:ahLst/>
            <a:cxnLst/>
            <a:rect l="l" t="t" r="r" b="b"/>
            <a:pathLst>
              <a:path w="2921537" h="3881268">
                <a:moveTo>
                  <a:pt x="0" y="0"/>
                </a:moveTo>
                <a:lnTo>
                  <a:pt x="2921536" y="0"/>
                </a:lnTo>
                <a:lnTo>
                  <a:pt x="2921536" y="3881269"/>
                </a:lnTo>
                <a:lnTo>
                  <a:pt x="0" y="38812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a:off x="762340" y="782562"/>
            <a:ext cx="1273018" cy="1742661"/>
          </a:xfrm>
          <a:custGeom>
            <a:avLst/>
            <a:gdLst/>
            <a:ahLst/>
            <a:cxnLst/>
            <a:rect l="l" t="t" r="r" b="b"/>
            <a:pathLst>
              <a:path w="1273018" h="1742661">
                <a:moveTo>
                  <a:pt x="0" y="0"/>
                </a:moveTo>
                <a:lnTo>
                  <a:pt x="1273018" y="0"/>
                </a:lnTo>
                <a:lnTo>
                  <a:pt x="1273018" y="1742661"/>
                </a:lnTo>
                <a:lnTo>
                  <a:pt x="0" y="1742661"/>
                </a:lnTo>
                <a:lnTo>
                  <a:pt x="0" y="0"/>
                </a:lnTo>
                <a:close/>
              </a:path>
            </a:pathLst>
          </a:custGeom>
          <a:blipFill>
            <a:blip r:embed="rId10"/>
            <a:stretch>
              <a:fillRect l="-4405" r="-4405"/>
            </a:stretch>
          </a:blipFill>
        </p:spPr>
        <p:txBody>
          <a:bodyPr/>
          <a:lstStyle/>
          <a:p>
            <a:endParaRPr lang="en-IN"/>
          </a:p>
        </p:txBody>
      </p:sp>
      <p:sp>
        <p:nvSpPr>
          <p:cNvPr id="8" name="TextBox 8"/>
          <p:cNvSpPr txBox="1"/>
          <p:nvPr/>
        </p:nvSpPr>
        <p:spPr>
          <a:xfrm>
            <a:off x="762340" y="2985904"/>
            <a:ext cx="9215003" cy="2386333"/>
          </a:xfrm>
          <a:prstGeom prst="rect">
            <a:avLst/>
          </a:prstGeom>
        </p:spPr>
        <p:txBody>
          <a:bodyPr lIns="0" tIns="0" rIns="0" bIns="0" rtlCol="0" anchor="t">
            <a:spAutoFit/>
          </a:bodyPr>
          <a:lstStyle/>
          <a:p>
            <a:pPr algn="l">
              <a:lnSpc>
                <a:spcPts val="9200"/>
              </a:lnSpc>
            </a:pPr>
            <a:r>
              <a:rPr lang="en-US" sz="9200" spc="92" dirty="0">
                <a:solidFill>
                  <a:srgbClr val="495A73"/>
                </a:solidFill>
                <a:latin typeface="Proxima Nova Bold"/>
                <a:ea typeface="Proxima Nova Bold"/>
                <a:cs typeface="Proxima Nova Bold"/>
                <a:sym typeface="Proxima Nova Bold"/>
              </a:rPr>
              <a:t>EMPLOYEE </a:t>
            </a:r>
          </a:p>
          <a:p>
            <a:pPr algn="l">
              <a:lnSpc>
                <a:spcPts val="9200"/>
              </a:lnSpc>
            </a:pPr>
            <a:r>
              <a:rPr lang="en-US" sz="9200" spc="92" dirty="0">
                <a:solidFill>
                  <a:srgbClr val="495A73"/>
                </a:solidFill>
                <a:latin typeface="Proxima Nova Bold"/>
                <a:ea typeface="Proxima Nova Bold"/>
                <a:cs typeface="Proxima Nova Bold"/>
                <a:sym typeface="Proxima Nova Bold"/>
              </a:rPr>
              <a:t>DATA ANALYSIS</a:t>
            </a:r>
          </a:p>
        </p:txBody>
      </p:sp>
      <p:sp>
        <p:nvSpPr>
          <p:cNvPr id="9" name="TextBox 9"/>
          <p:cNvSpPr txBox="1"/>
          <p:nvPr/>
        </p:nvSpPr>
        <p:spPr>
          <a:xfrm>
            <a:off x="0" y="5581786"/>
            <a:ext cx="5933270" cy="424090"/>
          </a:xfrm>
          <a:prstGeom prst="rect">
            <a:avLst/>
          </a:prstGeom>
        </p:spPr>
        <p:txBody>
          <a:bodyPr lIns="0" tIns="0" rIns="0" bIns="0" rtlCol="0" anchor="t">
            <a:spAutoFit/>
          </a:bodyPr>
          <a:lstStyle/>
          <a:p>
            <a:pPr algn="ctr">
              <a:lnSpc>
                <a:spcPts val="1529"/>
              </a:lnSpc>
            </a:pPr>
            <a:r>
              <a:rPr lang="en-US" sz="3058" spc="-39" dirty="0">
                <a:solidFill>
                  <a:srgbClr val="495A73"/>
                </a:solidFill>
                <a:ea typeface="Proxima Nova"/>
                <a:cs typeface="Proxima Nova"/>
                <a:sym typeface="Proxima Nova"/>
              </a:rPr>
              <a:t>PSYLIQ Internship Project</a:t>
            </a:r>
          </a:p>
          <a:p>
            <a:pPr algn="ctr">
              <a:lnSpc>
                <a:spcPts val="1529"/>
              </a:lnSpc>
            </a:pPr>
            <a:endParaRPr lang="en-US" sz="3058" spc="-39" dirty="0">
              <a:solidFill>
                <a:srgbClr val="495A73"/>
              </a:solidFill>
              <a:latin typeface="Proxima Nova"/>
              <a:ea typeface="Proxima Nova"/>
              <a:cs typeface="Proxima Nova"/>
              <a:sym typeface="Proxima Nova"/>
            </a:endParaRPr>
          </a:p>
        </p:txBody>
      </p:sp>
      <p:sp>
        <p:nvSpPr>
          <p:cNvPr id="10" name="TextBox 10"/>
          <p:cNvSpPr txBox="1"/>
          <p:nvPr/>
        </p:nvSpPr>
        <p:spPr>
          <a:xfrm>
            <a:off x="13940677" y="9923145"/>
            <a:ext cx="5133646" cy="363855"/>
          </a:xfrm>
          <a:prstGeom prst="rect">
            <a:avLst/>
          </a:prstGeom>
        </p:spPr>
        <p:txBody>
          <a:bodyPr lIns="0" tIns="0" rIns="0" bIns="0" rtlCol="0" anchor="t">
            <a:spAutoFit/>
          </a:bodyPr>
          <a:lstStyle/>
          <a:p>
            <a:pPr algn="l">
              <a:lnSpc>
                <a:spcPts val="2700"/>
              </a:lnSpc>
            </a:pPr>
            <a:r>
              <a:rPr lang="en-US" sz="2700" spc="27">
                <a:solidFill>
                  <a:srgbClr val="495A73"/>
                </a:solidFill>
                <a:latin typeface="Proxima Nova"/>
                <a:ea typeface="Proxima Nova"/>
                <a:cs typeface="Proxima Nova"/>
                <a:sym typeface="Proxima Nova"/>
              </a:rPr>
              <a:t>Created By: Divya Pardeshi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96961">
            <a:off x="-3066896" y="6340478"/>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201367">
            <a:off x="-783928" y="8760339"/>
            <a:ext cx="3625255" cy="4816160"/>
          </a:xfrm>
          <a:custGeom>
            <a:avLst/>
            <a:gdLst/>
            <a:ahLst/>
            <a:cxnLst/>
            <a:rect l="l" t="t" r="r" b="b"/>
            <a:pathLst>
              <a:path w="3625255" h="4816160">
                <a:moveTo>
                  <a:pt x="0" y="0"/>
                </a:moveTo>
                <a:lnTo>
                  <a:pt x="3625256" y="0"/>
                </a:lnTo>
                <a:lnTo>
                  <a:pt x="3625256"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410455" y="1727096"/>
            <a:ext cx="8921926" cy="8317679"/>
          </a:xfrm>
          <a:custGeom>
            <a:avLst/>
            <a:gdLst/>
            <a:ahLst/>
            <a:cxnLst/>
            <a:rect l="l" t="t" r="r" b="b"/>
            <a:pathLst>
              <a:path w="8921926" h="8317679">
                <a:moveTo>
                  <a:pt x="0" y="0"/>
                </a:moveTo>
                <a:lnTo>
                  <a:pt x="8921926" y="0"/>
                </a:lnTo>
                <a:lnTo>
                  <a:pt x="8921926" y="8317679"/>
                </a:lnTo>
                <a:lnTo>
                  <a:pt x="0" y="8317679"/>
                </a:lnTo>
                <a:lnTo>
                  <a:pt x="0" y="0"/>
                </a:lnTo>
                <a:close/>
              </a:path>
            </a:pathLst>
          </a:custGeom>
          <a:blipFill>
            <a:blip r:embed="rId10"/>
            <a:stretch>
              <a:fillRect t="-1445" b="-13636"/>
            </a:stretch>
          </a:blipFill>
        </p:spPr>
        <p:txBody>
          <a:bodyPr/>
          <a:lstStyle/>
          <a:p>
            <a:endParaRPr lang="en-IN"/>
          </a:p>
        </p:txBody>
      </p:sp>
      <p:sp>
        <p:nvSpPr>
          <p:cNvPr id="7" name="Freeform 7"/>
          <p:cNvSpPr/>
          <p:nvPr/>
        </p:nvSpPr>
        <p:spPr>
          <a:xfrm>
            <a:off x="10188770" y="4482727"/>
            <a:ext cx="7689906" cy="1937227"/>
          </a:xfrm>
          <a:custGeom>
            <a:avLst/>
            <a:gdLst/>
            <a:ahLst/>
            <a:cxnLst/>
            <a:rect l="l" t="t" r="r" b="b"/>
            <a:pathLst>
              <a:path w="7689906" h="1937227">
                <a:moveTo>
                  <a:pt x="0" y="0"/>
                </a:moveTo>
                <a:lnTo>
                  <a:pt x="7689907" y="0"/>
                </a:lnTo>
                <a:lnTo>
                  <a:pt x="7689907" y="1937228"/>
                </a:lnTo>
                <a:lnTo>
                  <a:pt x="0" y="1937228"/>
                </a:lnTo>
                <a:lnTo>
                  <a:pt x="0" y="0"/>
                </a:lnTo>
                <a:close/>
              </a:path>
            </a:pathLst>
          </a:custGeom>
          <a:blipFill>
            <a:blip r:embed="rId11"/>
            <a:stretch>
              <a:fillRect/>
            </a:stretch>
          </a:blipFill>
        </p:spPr>
        <p:txBody>
          <a:bodyPr/>
          <a:lstStyle/>
          <a:p>
            <a:endParaRPr lang="en-IN"/>
          </a:p>
        </p:txBody>
      </p:sp>
      <p:sp>
        <p:nvSpPr>
          <p:cNvPr id="8" name="TextBox 8"/>
          <p:cNvSpPr txBox="1"/>
          <p:nvPr/>
        </p:nvSpPr>
        <p:spPr>
          <a:xfrm>
            <a:off x="808646" y="640841"/>
            <a:ext cx="11733343" cy="814705"/>
          </a:xfrm>
          <a:prstGeom prst="rect">
            <a:avLst/>
          </a:prstGeom>
        </p:spPr>
        <p:txBody>
          <a:bodyPr lIns="0" tIns="0" rIns="0" bIns="0" rtlCol="0" anchor="t">
            <a:spAutoFit/>
          </a:bodyPr>
          <a:lstStyle/>
          <a:p>
            <a:pPr algn="l">
              <a:lnSpc>
                <a:spcPts val="3199"/>
              </a:lnSpc>
            </a:pPr>
            <a:r>
              <a:rPr lang="en-US" sz="3199" spc="31">
                <a:solidFill>
                  <a:srgbClr val="495A73"/>
                </a:solidFill>
                <a:latin typeface="Proxima Nova Bold"/>
                <a:ea typeface="Proxima Nova Bold"/>
                <a:cs typeface="Proxima Nova Bold"/>
                <a:sym typeface="Proxima Nova Bold"/>
              </a:rPr>
              <a:t>7. Use VLOOKUP to find the supervisor's email address for a specific employee.</a:t>
            </a:r>
          </a:p>
        </p:txBody>
      </p:sp>
      <p:sp>
        <p:nvSpPr>
          <p:cNvPr id="9" name="Freeform 9"/>
          <p:cNvSpPr/>
          <p:nvPr/>
        </p:nvSpPr>
        <p:spPr>
          <a:xfrm>
            <a:off x="14144783" y="7076195"/>
            <a:ext cx="4143217" cy="3210805"/>
          </a:xfrm>
          <a:custGeom>
            <a:avLst/>
            <a:gdLst/>
            <a:ahLst/>
            <a:cxnLst/>
            <a:rect l="l" t="t" r="r" b="b"/>
            <a:pathLst>
              <a:path w="4143217" h="3210805">
                <a:moveTo>
                  <a:pt x="0" y="0"/>
                </a:moveTo>
                <a:lnTo>
                  <a:pt x="4143217" y="0"/>
                </a:lnTo>
                <a:lnTo>
                  <a:pt x="4143217" y="3210805"/>
                </a:lnTo>
                <a:lnTo>
                  <a:pt x="0" y="321080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16637" y="6735082"/>
            <a:ext cx="3571363" cy="3551918"/>
          </a:xfrm>
          <a:custGeom>
            <a:avLst/>
            <a:gdLst/>
            <a:ahLst/>
            <a:cxnLst/>
            <a:rect l="l" t="t" r="r" b="b"/>
            <a:pathLst>
              <a:path w="3571363" h="3551918">
                <a:moveTo>
                  <a:pt x="0" y="0"/>
                </a:moveTo>
                <a:lnTo>
                  <a:pt x="3571363" y="0"/>
                </a:lnTo>
                <a:lnTo>
                  <a:pt x="3571363" y="3551918"/>
                </a:lnTo>
                <a:lnTo>
                  <a:pt x="0" y="35519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4596961">
            <a:off x="-3066896" y="6340478"/>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201367">
            <a:off x="-783928" y="8760339"/>
            <a:ext cx="3625255" cy="4816160"/>
          </a:xfrm>
          <a:custGeom>
            <a:avLst/>
            <a:gdLst/>
            <a:ahLst/>
            <a:cxnLst/>
            <a:rect l="l" t="t" r="r" b="b"/>
            <a:pathLst>
              <a:path w="3625255" h="4816160">
                <a:moveTo>
                  <a:pt x="0" y="0"/>
                </a:moveTo>
                <a:lnTo>
                  <a:pt x="3625256" y="0"/>
                </a:lnTo>
                <a:lnTo>
                  <a:pt x="3625256" y="4816160"/>
                </a:lnTo>
                <a:lnTo>
                  <a:pt x="0" y="48161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7" name="Freeform 7"/>
          <p:cNvSpPr/>
          <p:nvPr/>
        </p:nvSpPr>
        <p:spPr>
          <a:xfrm>
            <a:off x="1838068" y="2488381"/>
            <a:ext cx="8660947" cy="5796878"/>
          </a:xfrm>
          <a:custGeom>
            <a:avLst/>
            <a:gdLst/>
            <a:ahLst/>
            <a:cxnLst/>
            <a:rect l="l" t="t" r="r" b="b"/>
            <a:pathLst>
              <a:path w="8660947" h="5796878">
                <a:moveTo>
                  <a:pt x="0" y="0"/>
                </a:moveTo>
                <a:lnTo>
                  <a:pt x="8660947" y="0"/>
                </a:lnTo>
                <a:lnTo>
                  <a:pt x="8660947" y="5796878"/>
                </a:lnTo>
                <a:lnTo>
                  <a:pt x="0" y="5796878"/>
                </a:lnTo>
                <a:lnTo>
                  <a:pt x="0" y="0"/>
                </a:lnTo>
                <a:close/>
              </a:path>
            </a:pathLst>
          </a:custGeom>
          <a:blipFill>
            <a:blip r:embed="rId12"/>
            <a:stretch>
              <a:fillRect/>
            </a:stretch>
          </a:blipFill>
        </p:spPr>
        <p:txBody>
          <a:bodyPr/>
          <a:lstStyle/>
          <a:p>
            <a:endParaRPr lang="en-IN"/>
          </a:p>
        </p:txBody>
      </p:sp>
      <p:sp>
        <p:nvSpPr>
          <p:cNvPr id="8" name="TextBox 8"/>
          <p:cNvSpPr txBox="1"/>
          <p:nvPr/>
        </p:nvSpPr>
        <p:spPr>
          <a:xfrm>
            <a:off x="808646" y="640841"/>
            <a:ext cx="11733343" cy="1214755"/>
          </a:xfrm>
          <a:prstGeom prst="rect">
            <a:avLst/>
          </a:prstGeom>
        </p:spPr>
        <p:txBody>
          <a:bodyPr lIns="0" tIns="0" rIns="0" bIns="0" rtlCol="0" anchor="t">
            <a:spAutoFit/>
          </a:bodyPr>
          <a:lstStyle/>
          <a:p>
            <a:pPr algn="l">
              <a:lnSpc>
                <a:spcPts val="3199"/>
              </a:lnSpc>
            </a:pPr>
            <a:r>
              <a:rPr lang="en-US" sz="3199" spc="31">
                <a:solidFill>
                  <a:srgbClr val="495A73"/>
                </a:solidFill>
                <a:latin typeface="Proxima Nova Bold"/>
                <a:ea typeface="Proxima Nova Bold"/>
                <a:cs typeface="Proxima Nova Bold"/>
                <a:sym typeface="Proxima Nova Bold"/>
              </a:rPr>
              <a:t>8. Can you identify the department with the highest average "Employee Rating?"  to find the supervisor's email address for a specific employee.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96961">
            <a:off x="-3066896" y="6340478"/>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201367">
            <a:off x="-783928" y="8760339"/>
            <a:ext cx="3625255" cy="4816160"/>
          </a:xfrm>
          <a:custGeom>
            <a:avLst/>
            <a:gdLst/>
            <a:ahLst/>
            <a:cxnLst/>
            <a:rect l="l" t="t" r="r" b="b"/>
            <a:pathLst>
              <a:path w="3625255" h="4816160">
                <a:moveTo>
                  <a:pt x="0" y="0"/>
                </a:moveTo>
                <a:lnTo>
                  <a:pt x="3625256" y="0"/>
                </a:lnTo>
                <a:lnTo>
                  <a:pt x="3625256"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1530227" y="2154887"/>
            <a:ext cx="11223709" cy="6630508"/>
          </a:xfrm>
          <a:custGeom>
            <a:avLst/>
            <a:gdLst/>
            <a:ahLst/>
            <a:cxnLst/>
            <a:rect l="l" t="t" r="r" b="b"/>
            <a:pathLst>
              <a:path w="11223709" h="6630508">
                <a:moveTo>
                  <a:pt x="0" y="0"/>
                </a:moveTo>
                <a:lnTo>
                  <a:pt x="11223709" y="0"/>
                </a:lnTo>
                <a:lnTo>
                  <a:pt x="11223709" y="6630508"/>
                </a:lnTo>
                <a:lnTo>
                  <a:pt x="0" y="6630508"/>
                </a:lnTo>
                <a:lnTo>
                  <a:pt x="0" y="0"/>
                </a:lnTo>
                <a:close/>
              </a:path>
            </a:pathLst>
          </a:custGeom>
          <a:blipFill>
            <a:blip r:embed="rId10"/>
            <a:stretch>
              <a:fillRect/>
            </a:stretch>
          </a:blipFill>
        </p:spPr>
        <p:txBody>
          <a:bodyPr/>
          <a:lstStyle/>
          <a:p>
            <a:endParaRPr lang="en-IN"/>
          </a:p>
        </p:txBody>
      </p:sp>
      <p:sp>
        <p:nvSpPr>
          <p:cNvPr id="7" name="TextBox 7"/>
          <p:cNvSpPr txBox="1"/>
          <p:nvPr/>
        </p:nvSpPr>
        <p:spPr>
          <a:xfrm>
            <a:off x="808646" y="640841"/>
            <a:ext cx="11733343" cy="814705"/>
          </a:xfrm>
          <a:prstGeom prst="rect">
            <a:avLst/>
          </a:prstGeom>
        </p:spPr>
        <p:txBody>
          <a:bodyPr lIns="0" tIns="0" rIns="0" bIns="0" rtlCol="0" anchor="t">
            <a:spAutoFit/>
          </a:bodyPr>
          <a:lstStyle/>
          <a:p>
            <a:pPr algn="l">
              <a:lnSpc>
                <a:spcPts val="3199"/>
              </a:lnSpc>
            </a:pPr>
            <a:r>
              <a:rPr lang="en-US" sz="3199" spc="31">
                <a:solidFill>
                  <a:srgbClr val="495A73"/>
                </a:solidFill>
                <a:latin typeface="Proxima Nova Bold"/>
                <a:ea typeface="Proxima Nova Bold"/>
                <a:cs typeface="Proxima Nova Bold"/>
                <a:sym typeface="Proxima Nova Bold"/>
              </a:rPr>
              <a:t>9. Create a scatter plot to explore the relationship between "Training Duration (Days)" and "Training Cost." </a:t>
            </a:r>
          </a:p>
        </p:txBody>
      </p:sp>
      <p:sp>
        <p:nvSpPr>
          <p:cNvPr id="8" name="Freeform 8"/>
          <p:cNvSpPr/>
          <p:nvPr/>
        </p:nvSpPr>
        <p:spPr>
          <a:xfrm>
            <a:off x="15124875" y="6157350"/>
            <a:ext cx="3288802" cy="4129650"/>
          </a:xfrm>
          <a:custGeom>
            <a:avLst/>
            <a:gdLst/>
            <a:ahLst/>
            <a:cxnLst/>
            <a:rect l="l" t="t" r="r" b="b"/>
            <a:pathLst>
              <a:path w="3288802" h="4129650">
                <a:moveTo>
                  <a:pt x="0" y="0"/>
                </a:moveTo>
                <a:lnTo>
                  <a:pt x="3288801" y="0"/>
                </a:lnTo>
                <a:lnTo>
                  <a:pt x="3288801" y="4129650"/>
                </a:lnTo>
                <a:lnTo>
                  <a:pt x="0" y="41296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96961">
            <a:off x="-3066896" y="6340478"/>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201367">
            <a:off x="-783928" y="8760339"/>
            <a:ext cx="3625255" cy="4816160"/>
          </a:xfrm>
          <a:custGeom>
            <a:avLst/>
            <a:gdLst/>
            <a:ahLst/>
            <a:cxnLst/>
            <a:rect l="l" t="t" r="r" b="b"/>
            <a:pathLst>
              <a:path w="3625255" h="4816160">
                <a:moveTo>
                  <a:pt x="0" y="0"/>
                </a:moveTo>
                <a:lnTo>
                  <a:pt x="3625256" y="0"/>
                </a:lnTo>
                <a:lnTo>
                  <a:pt x="3625256"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1298172" y="3341431"/>
            <a:ext cx="11243817" cy="3057942"/>
          </a:xfrm>
          <a:custGeom>
            <a:avLst/>
            <a:gdLst/>
            <a:ahLst/>
            <a:cxnLst/>
            <a:rect l="l" t="t" r="r" b="b"/>
            <a:pathLst>
              <a:path w="11243817" h="3057942">
                <a:moveTo>
                  <a:pt x="0" y="0"/>
                </a:moveTo>
                <a:lnTo>
                  <a:pt x="11243817" y="0"/>
                </a:lnTo>
                <a:lnTo>
                  <a:pt x="11243817" y="3057942"/>
                </a:lnTo>
                <a:lnTo>
                  <a:pt x="0" y="3057942"/>
                </a:lnTo>
                <a:lnTo>
                  <a:pt x="0" y="0"/>
                </a:lnTo>
                <a:close/>
              </a:path>
            </a:pathLst>
          </a:custGeom>
          <a:blipFill>
            <a:blip r:embed="rId10"/>
            <a:stretch>
              <a:fillRect/>
            </a:stretch>
          </a:blipFill>
        </p:spPr>
        <p:txBody>
          <a:bodyPr/>
          <a:lstStyle/>
          <a:p>
            <a:endParaRPr lang="en-IN"/>
          </a:p>
        </p:txBody>
      </p:sp>
      <p:sp>
        <p:nvSpPr>
          <p:cNvPr id="7" name="TextBox 7"/>
          <p:cNvSpPr txBox="1"/>
          <p:nvPr/>
        </p:nvSpPr>
        <p:spPr>
          <a:xfrm>
            <a:off x="808646" y="640841"/>
            <a:ext cx="11733343" cy="814705"/>
          </a:xfrm>
          <a:prstGeom prst="rect">
            <a:avLst/>
          </a:prstGeom>
        </p:spPr>
        <p:txBody>
          <a:bodyPr lIns="0" tIns="0" rIns="0" bIns="0" rtlCol="0" anchor="t">
            <a:spAutoFit/>
          </a:bodyPr>
          <a:lstStyle/>
          <a:p>
            <a:pPr algn="l">
              <a:lnSpc>
                <a:spcPts val="3199"/>
              </a:lnSpc>
            </a:pPr>
            <a:r>
              <a:rPr lang="en-US" sz="3199" spc="31">
                <a:solidFill>
                  <a:srgbClr val="495A73"/>
                </a:solidFill>
                <a:latin typeface="Proxima Nova Bold"/>
                <a:ea typeface="Proxima Nova Bold"/>
                <a:cs typeface="Proxima Nova Bold"/>
                <a:sym typeface="Proxima Nova Bold"/>
              </a:rPr>
              <a:t>10. Build a pivot table that shows the count of employees by "RaceDesc" and "GenderCode." </a:t>
            </a:r>
          </a:p>
        </p:txBody>
      </p:sp>
      <p:sp>
        <p:nvSpPr>
          <p:cNvPr id="8" name="Freeform 8"/>
          <p:cNvSpPr/>
          <p:nvPr/>
        </p:nvSpPr>
        <p:spPr>
          <a:xfrm>
            <a:off x="13769304" y="7015870"/>
            <a:ext cx="4518696" cy="3271130"/>
          </a:xfrm>
          <a:custGeom>
            <a:avLst/>
            <a:gdLst/>
            <a:ahLst/>
            <a:cxnLst/>
            <a:rect l="l" t="t" r="r" b="b"/>
            <a:pathLst>
              <a:path w="4518696" h="3271130">
                <a:moveTo>
                  <a:pt x="0" y="0"/>
                </a:moveTo>
                <a:lnTo>
                  <a:pt x="4518696" y="0"/>
                </a:lnTo>
                <a:lnTo>
                  <a:pt x="4518696" y="3271130"/>
                </a:lnTo>
                <a:lnTo>
                  <a:pt x="0" y="32711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16637" y="6735082"/>
            <a:ext cx="3571363" cy="3551918"/>
          </a:xfrm>
          <a:custGeom>
            <a:avLst/>
            <a:gdLst/>
            <a:ahLst/>
            <a:cxnLst/>
            <a:rect l="l" t="t" r="r" b="b"/>
            <a:pathLst>
              <a:path w="3571363" h="3551918">
                <a:moveTo>
                  <a:pt x="0" y="0"/>
                </a:moveTo>
                <a:lnTo>
                  <a:pt x="3571363" y="0"/>
                </a:lnTo>
                <a:lnTo>
                  <a:pt x="3571363" y="3551918"/>
                </a:lnTo>
                <a:lnTo>
                  <a:pt x="0" y="35519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4596961">
            <a:off x="-3066896" y="6340478"/>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201367">
            <a:off x="-783928" y="8760339"/>
            <a:ext cx="3625255" cy="4816160"/>
          </a:xfrm>
          <a:custGeom>
            <a:avLst/>
            <a:gdLst/>
            <a:ahLst/>
            <a:cxnLst/>
            <a:rect l="l" t="t" r="r" b="b"/>
            <a:pathLst>
              <a:path w="3625255" h="4816160">
                <a:moveTo>
                  <a:pt x="0" y="0"/>
                </a:moveTo>
                <a:lnTo>
                  <a:pt x="3625256" y="0"/>
                </a:lnTo>
                <a:lnTo>
                  <a:pt x="3625256" y="4816160"/>
                </a:lnTo>
                <a:lnTo>
                  <a:pt x="0" y="48161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7" name="Freeform 7"/>
          <p:cNvSpPr/>
          <p:nvPr/>
        </p:nvSpPr>
        <p:spPr>
          <a:xfrm>
            <a:off x="8655059" y="3812768"/>
            <a:ext cx="9632941" cy="2277068"/>
          </a:xfrm>
          <a:custGeom>
            <a:avLst/>
            <a:gdLst/>
            <a:ahLst/>
            <a:cxnLst/>
            <a:rect l="l" t="t" r="r" b="b"/>
            <a:pathLst>
              <a:path w="9632941" h="2277068">
                <a:moveTo>
                  <a:pt x="0" y="0"/>
                </a:moveTo>
                <a:lnTo>
                  <a:pt x="9632941" y="0"/>
                </a:lnTo>
                <a:lnTo>
                  <a:pt x="9632941" y="2277068"/>
                </a:lnTo>
                <a:lnTo>
                  <a:pt x="0" y="2277068"/>
                </a:lnTo>
                <a:lnTo>
                  <a:pt x="0" y="0"/>
                </a:lnTo>
                <a:close/>
              </a:path>
            </a:pathLst>
          </a:custGeom>
          <a:blipFill>
            <a:blip r:embed="rId12"/>
            <a:stretch>
              <a:fillRect/>
            </a:stretch>
          </a:blipFill>
        </p:spPr>
        <p:txBody>
          <a:bodyPr/>
          <a:lstStyle/>
          <a:p>
            <a:endParaRPr lang="en-IN"/>
          </a:p>
        </p:txBody>
      </p:sp>
      <p:sp>
        <p:nvSpPr>
          <p:cNvPr id="8" name="Freeform 8"/>
          <p:cNvSpPr/>
          <p:nvPr/>
        </p:nvSpPr>
        <p:spPr>
          <a:xfrm>
            <a:off x="1028700" y="1892806"/>
            <a:ext cx="7380891" cy="7986259"/>
          </a:xfrm>
          <a:custGeom>
            <a:avLst/>
            <a:gdLst/>
            <a:ahLst/>
            <a:cxnLst/>
            <a:rect l="l" t="t" r="r" b="b"/>
            <a:pathLst>
              <a:path w="7380891" h="7986259">
                <a:moveTo>
                  <a:pt x="0" y="0"/>
                </a:moveTo>
                <a:lnTo>
                  <a:pt x="7380891" y="0"/>
                </a:lnTo>
                <a:lnTo>
                  <a:pt x="7380891" y="7986259"/>
                </a:lnTo>
                <a:lnTo>
                  <a:pt x="0" y="7986259"/>
                </a:lnTo>
                <a:lnTo>
                  <a:pt x="0" y="0"/>
                </a:lnTo>
                <a:close/>
              </a:path>
            </a:pathLst>
          </a:custGeom>
          <a:blipFill>
            <a:blip r:embed="rId13"/>
            <a:stretch>
              <a:fillRect b="-61734"/>
            </a:stretch>
          </a:blipFill>
        </p:spPr>
        <p:txBody>
          <a:bodyPr/>
          <a:lstStyle/>
          <a:p>
            <a:endParaRPr lang="en-IN"/>
          </a:p>
        </p:txBody>
      </p:sp>
      <p:sp>
        <p:nvSpPr>
          <p:cNvPr id="9" name="TextBox 9"/>
          <p:cNvSpPr txBox="1"/>
          <p:nvPr/>
        </p:nvSpPr>
        <p:spPr>
          <a:xfrm>
            <a:off x="808646" y="640841"/>
            <a:ext cx="11733343" cy="814705"/>
          </a:xfrm>
          <a:prstGeom prst="rect">
            <a:avLst/>
          </a:prstGeom>
        </p:spPr>
        <p:txBody>
          <a:bodyPr lIns="0" tIns="0" rIns="0" bIns="0" rtlCol="0" anchor="t">
            <a:spAutoFit/>
          </a:bodyPr>
          <a:lstStyle/>
          <a:p>
            <a:pPr algn="l">
              <a:lnSpc>
                <a:spcPts val="3199"/>
              </a:lnSpc>
            </a:pPr>
            <a:r>
              <a:rPr lang="en-US" sz="3199" spc="31">
                <a:solidFill>
                  <a:srgbClr val="495A73"/>
                </a:solidFill>
                <a:latin typeface="Proxima Nova Bold"/>
                <a:ea typeface="Proxima Nova Bold"/>
                <a:cs typeface="Proxima Nova Bold"/>
                <a:sym typeface="Proxima Nova Bold"/>
              </a:rPr>
              <a:t>11. Use INDEX and MATCH functions to find the "Training Program Name" for an employee with a specific ID.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96961">
            <a:off x="-3066896" y="6340478"/>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201367">
            <a:off x="-783928" y="8760339"/>
            <a:ext cx="3625255" cy="4816160"/>
          </a:xfrm>
          <a:custGeom>
            <a:avLst/>
            <a:gdLst/>
            <a:ahLst/>
            <a:cxnLst/>
            <a:rect l="l" t="t" r="r" b="b"/>
            <a:pathLst>
              <a:path w="3625255" h="4816160">
                <a:moveTo>
                  <a:pt x="0" y="0"/>
                </a:moveTo>
                <a:lnTo>
                  <a:pt x="3625256" y="0"/>
                </a:lnTo>
                <a:lnTo>
                  <a:pt x="3625256"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3982382" y="1855596"/>
            <a:ext cx="6808816" cy="8316297"/>
          </a:xfrm>
          <a:custGeom>
            <a:avLst/>
            <a:gdLst/>
            <a:ahLst/>
            <a:cxnLst/>
            <a:rect l="l" t="t" r="r" b="b"/>
            <a:pathLst>
              <a:path w="6808816" h="8316297">
                <a:moveTo>
                  <a:pt x="0" y="0"/>
                </a:moveTo>
                <a:lnTo>
                  <a:pt x="6808815" y="0"/>
                </a:lnTo>
                <a:lnTo>
                  <a:pt x="6808815" y="8316297"/>
                </a:lnTo>
                <a:lnTo>
                  <a:pt x="0" y="8316297"/>
                </a:lnTo>
                <a:lnTo>
                  <a:pt x="0" y="0"/>
                </a:lnTo>
                <a:close/>
              </a:path>
            </a:pathLst>
          </a:custGeom>
          <a:blipFill>
            <a:blip r:embed="rId10"/>
            <a:stretch>
              <a:fillRect t="-2394" r="-1398" b="-2394"/>
            </a:stretch>
          </a:blipFill>
        </p:spPr>
        <p:txBody>
          <a:bodyPr/>
          <a:lstStyle/>
          <a:p>
            <a:endParaRPr lang="en-IN"/>
          </a:p>
        </p:txBody>
      </p:sp>
      <p:sp>
        <p:nvSpPr>
          <p:cNvPr id="7" name="TextBox 7"/>
          <p:cNvSpPr txBox="1"/>
          <p:nvPr/>
        </p:nvSpPr>
        <p:spPr>
          <a:xfrm>
            <a:off x="500805" y="454660"/>
            <a:ext cx="11733343" cy="1214755"/>
          </a:xfrm>
          <a:prstGeom prst="rect">
            <a:avLst/>
          </a:prstGeom>
        </p:spPr>
        <p:txBody>
          <a:bodyPr lIns="0" tIns="0" rIns="0" bIns="0" rtlCol="0" anchor="t">
            <a:spAutoFit/>
          </a:bodyPr>
          <a:lstStyle/>
          <a:p>
            <a:pPr algn="l">
              <a:lnSpc>
                <a:spcPts val="3199"/>
              </a:lnSpc>
            </a:pPr>
            <a:r>
              <a:rPr lang="en-US" sz="3199" spc="31">
                <a:solidFill>
                  <a:srgbClr val="495A73"/>
                </a:solidFill>
                <a:latin typeface="Proxima Nova Bold"/>
                <a:ea typeface="Proxima Nova Bold"/>
                <a:cs typeface="Proxima Nova Bold"/>
                <a:sym typeface="Proxima Nova Bold"/>
              </a:rPr>
              <a:t>12. Create a multi-level pivot table to analyze the "Performance Score" by "BusinessUnit" and "JobFunctionDescription."</a:t>
            </a:r>
          </a:p>
        </p:txBody>
      </p:sp>
      <p:sp>
        <p:nvSpPr>
          <p:cNvPr id="8" name="Freeform 8"/>
          <p:cNvSpPr/>
          <p:nvPr/>
        </p:nvSpPr>
        <p:spPr>
          <a:xfrm>
            <a:off x="15651433" y="6165178"/>
            <a:ext cx="2584411" cy="4240162"/>
          </a:xfrm>
          <a:custGeom>
            <a:avLst/>
            <a:gdLst/>
            <a:ahLst/>
            <a:cxnLst/>
            <a:rect l="l" t="t" r="r" b="b"/>
            <a:pathLst>
              <a:path w="2584411" h="4240162">
                <a:moveTo>
                  <a:pt x="0" y="0"/>
                </a:moveTo>
                <a:lnTo>
                  <a:pt x="2584412" y="0"/>
                </a:lnTo>
                <a:lnTo>
                  <a:pt x="2584412" y="4240162"/>
                </a:lnTo>
                <a:lnTo>
                  <a:pt x="0" y="42401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96961">
            <a:off x="-3066896" y="6340478"/>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201367">
            <a:off x="-783928" y="8760339"/>
            <a:ext cx="3625255" cy="4816160"/>
          </a:xfrm>
          <a:custGeom>
            <a:avLst/>
            <a:gdLst/>
            <a:ahLst/>
            <a:cxnLst/>
            <a:rect l="l" t="t" r="r" b="b"/>
            <a:pathLst>
              <a:path w="3625255" h="4816160">
                <a:moveTo>
                  <a:pt x="0" y="0"/>
                </a:moveTo>
                <a:lnTo>
                  <a:pt x="3625256" y="0"/>
                </a:lnTo>
                <a:lnTo>
                  <a:pt x="3625256"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244271" y="2127853"/>
            <a:ext cx="15697357" cy="6617378"/>
          </a:xfrm>
          <a:custGeom>
            <a:avLst/>
            <a:gdLst/>
            <a:ahLst/>
            <a:cxnLst/>
            <a:rect l="l" t="t" r="r" b="b"/>
            <a:pathLst>
              <a:path w="15697357" h="6617378">
                <a:moveTo>
                  <a:pt x="0" y="0"/>
                </a:moveTo>
                <a:lnTo>
                  <a:pt x="15697357" y="0"/>
                </a:lnTo>
                <a:lnTo>
                  <a:pt x="15697357" y="6617379"/>
                </a:lnTo>
                <a:lnTo>
                  <a:pt x="0" y="6617379"/>
                </a:lnTo>
                <a:lnTo>
                  <a:pt x="0" y="0"/>
                </a:lnTo>
                <a:close/>
              </a:path>
            </a:pathLst>
          </a:custGeom>
          <a:blipFill>
            <a:blip r:embed="rId10"/>
            <a:stretch>
              <a:fillRect/>
            </a:stretch>
          </a:blipFill>
        </p:spPr>
        <p:txBody>
          <a:bodyPr/>
          <a:lstStyle/>
          <a:p>
            <a:endParaRPr lang="en-IN"/>
          </a:p>
        </p:txBody>
      </p:sp>
      <p:sp>
        <p:nvSpPr>
          <p:cNvPr id="7" name="TextBox 7"/>
          <p:cNvSpPr txBox="1"/>
          <p:nvPr/>
        </p:nvSpPr>
        <p:spPr>
          <a:xfrm>
            <a:off x="731686" y="654685"/>
            <a:ext cx="11733343" cy="814705"/>
          </a:xfrm>
          <a:prstGeom prst="rect">
            <a:avLst/>
          </a:prstGeom>
        </p:spPr>
        <p:txBody>
          <a:bodyPr lIns="0" tIns="0" rIns="0" bIns="0" rtlCol="0" anchor="t">
            <a:spAutoFit/>
          </a:bodyPr>
          <a:lstStyle/>
          <a:p>
            <a:pPr algn="l">
              <a:lnSpc>
                <a:spcPts val="3199"/>
              </a:lnSpc>
            </a:pPr>
            <a:r>
              <a:rPr lang="en-US" sz="3199" spc="31">
                <a:solidFill>
                  <a:srgbClr val="495A73"/>
                </a:solidFill>
                <a:latin typeface="Proxima Nova Bold"/>
                <a:ea typeface="Proxima Nova Bold"/>
                <a:cs typeface="Proxima Nova Bold"/>
                <a:sym typeface="Proxima Nova Bold"/>
              </a:rPr>
              <a:t>13. Design a dynamic chart that allows users to select and visualize the performance of any employee over time</a:t>
            </a:r>
          </a:p>
        </p:txBody>
      </p:sp>
      <p:sp>
        <p:nvSpPr>
          <p:cNvPr id="8" name="Freeform 8"/>
          <p:cNvSpPr/>
          <p:nvPr/>
        </p:nvSpPr>
        <p:spPr>
          <a:xfrm>
            <a:off x="15124875" y="7806822"/>
            <a:ext cx="3034052" cy="2480178"/>
          </a:xfrm>
          <a:custGeom>
            <a:avLst/>
            <a:gdLst/>
            <a:ahLst/>
            <a:cxnLst/>
            <a:rect l="l" t="t" r="r" b="b"/>
            <a:pathLst>
              <a:path w="3034052" h="2480178">
                <a:moveTo>
                  <a:pt x="0" y="0"/>
                </a:moveTo>
                <a:lnTo>
                  <a:pt x="3034052" y="0"/>
                </a:lnTo>
                <a:lnTo>
                  <a:pt x="3034052" y="2480178"/>
                </a:lnTo>
                <a:lnTo>
                  <a:pt x="0" y="24801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96961">
            <a:off x="-3066896" y="6340478"/>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201367">
            <a:off x="-783928" y="8760339"/>
            <a:ext cx="3625255" cy="4816160"/>
          </a:xfrm>
          <a:custGeom>
            <a:avLst/>
            <a:gdLst/>
            <a:ahLst/>
            <a:cxnLst/>
            <a:rect l="l" t="t" r="r" b="b"/>
            <a:pathLst>
              <a:path w="3625255" h="4816160">
                <a:moveTo>
                  <a:pt x="0" y="0"/>
                </a:moveTo>
                <a:lnTo>
                  <a:pt x="3625256" y="0"/>
                </a:lnTo>
                <a:lnTo>
                  <a:pt x="3625256"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1028700" y="2289101"/>
            <a:ext cx="13496928" cy="6238076"/>
          </a:xfrm>
          <a:custGeom>
            <a:avLst/>
            <a:gdLst/>
            <a:ahLst/>
            <a:cxnLst/>
            <a:rect l="l" t="t" r="r" b="b"/>
            <a:pathLst>
              <a:path w="13496928" h="6238076">
                <a:moveTo>
                  <a:pt x="0" y="0"/>
                </a:moveTo>
                <a:lnTo>
                  <a:pt x="13496928" y="0"/>
                </a:lnTo>
                <a:lnTo>
                  <a:pt x="13496928" y="6238076"/>
                </a:lnTo>
                <a:lnTo>
                  <a:pt x="0" y="6238076"/>
                </a:lnTo>
                <a:lnTo>
                  <a:pt x="0" y="0"/>
                </a:lnTo>
                <a:close/>
              </a:path>
            </a:pathLst>
          </a:custGeom>
          <a:blipFill>
            <a:blip r:embed="rId10"/>
            <a:stretch>
              <a:fillRect/>
            </a:stretch>
          </a:blipFill>
        </p:spPr>
        <p:txBody>
          <a:bodyPr/>
          <a:lstStyle/>
          <a:p>
            <a:endParaRPr lang="en-IN"/>
          </a:p>
        </p:txBody>
      </p:sp>
      <p:sp>
        <p:nvSpPr>
          <p:cNvPr id="7" name="TextBox 7"/>
          <p:cNvSpPr txBox="1"/>
          <p:nvPr/>
        </p:nvSpPr>
        <p:spPr>
          <a:xfrm>
            <a:off x="731686" y="654685"/>
            <a:ext cx="11733343" cy="814705"/>
          </a:xfrm>
          <a:prstGeom prst="rect">
            <a:avLst/>
          </a:prstGeom>
        </p:spPr>
        <p:txBody>
          <a:bodyPr lIns="0" tIns="0" rIns="0" bIns="0" rtlCol="0" anchor="t">
            <a:spAutoFit/>
          </a:bodyPr>
          <a:lstStyle/>
          <a:p>
            <a:pPr algn="l">
              <a:lnSpc>
                <a:spcPts val="3199"/>
              </a:lnSpc>
            </a:pPr>
            <a:r>
              <a:rPr lang="en-US" sz="3199" spc="31">
                <a:solidFill>
                  <a:srgbClr val="495A73"/>
                </a:solidFill>
                <a:latin typeface="Proxima Nova Bold"/>
                <a:ea typeface="Proxima Nova Bold"/>
                <a:cs typeface="Proxima Nova Bold"/>
                <a:sym typeface="Proxima Nova Bold"/>
              </a:rPr>
              <a:t>14. Calculate the total training cost for each "Training Program Name" and display it in a bar chart. </a:t>
            </a:r>
          </a:p>
        </p:txBody>
      </p:sp>
      <p:sp>
        <p:nvSpPr>
          <p:cNvPr id="8" name="Freeform 8"/>
          <p:cNvSpPr/>
          <p:nvPr/>
        </p:nvSpPr>
        <p:spPr>
          <a:xfrm>
            <a:off x="15779998" y="6172200"/>
            <a:ext cx="2508002" cy="4114800"/>
          </a:xfrm>
          <a:custGeom>
            <a:avLst/>
            <a:gdLst/>
            <a:ahLst/>
            <a:cxnLst/>
            <a:rect l="l" t="t" r="r" b="b"/>
            <a:pathLst>
              <a:path w="2508002" h="4114800">
                <a:moveTo>
                  <a:pt x="0" y="0"/>
                </a:moveTo>
                <a:lnTo>
                  <a:pt x="2508002" y="0"/>
                </a:lnTo>
                <a:lnTo>
                  <a:pt x="2508002"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96961">
            <a:off x="-3066896" y="6340478"/>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201367">
            <a:off x="-783928" y="8760339"/>
            <a:ext cx="3625255" cy="4816160"/>
          </a:xfrm>
          <a:custGeom>
            <a:avLst/>
            <a:gdLst/>
            <a:ahLst/>
            <a:cxnLst/>
            <a:rect l="l" t="t" r="r" b="b"/>
            <a:pathLst>
              <a:path w="3625255" h="4816160">
                <a:moveTo>
                  <a:pt x="0" y="0"/>
                </a:moveTo>
                <a:lnTo>
                  <a:pt x="3625256" y="0"/>
                </a:lnTo>
                <a:lnTo>
                  <a:pt x="3625256"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731686" y="1671246"/>
            <a:ext cx="13067321" cy="8429378"/>
          </a:xfrm>
          <a:custGeom>
            <a:avLst/>
            <a:gdLst/>
            <a:ahLst/>
            <a:cxnLst/>
            <a:rect l="l" t="t" r="r" b="b"/>
            <a:pathLst>
              <a:path w="13067321" h="8429378">
                <a:moveTo>
                  <a:pt x="0" y="0"/>
                </a:moveTo>
                <a:lnTo>
                  <a:pt x="13067320" y="0"/>
                </a:lnTo>
                <a:lnTo>
                  <a:pt x="13067320" y="8429379"/>
                </a:lnTo>
                <a:lnTo>
                  <a:pt x="0" y="8429379"/>
                </a:lnTo>
                <a:lnTo>
                  <a:pt x="0" y="0"/>
                </a:lnTo>
                <a:close/>
              </a:path>
            </a:pathLst>
          </a:custGeom>
          <a:blipFill>
            <a:blip r:embed="rId10"/>
            <a:stretch>
              <a:fillRect l="-35177"/>
            </a:stretch>
          </a:blipFill>
        </p:spPr>
        <p:txBody>
          <a:bodyPr/>
          <a:lstStyle/>
          <a:p>
            <a:endParaRPr lang="en-IN"/>
          </a:p>
        </p:txBody>
      </p:sp>
      <p:sp>
        <p:nvSpPr>
          <p:cNvPr id="7" name="TextBox 7"/>
          <p:cNvSpPr txBox="1"/>
          <p:nvPr/>
        </p:nvSpPr>
        <p:spPr>
          <a:xfrm>
            <a:off x="731686" y="654685"/>
            <a:ext cx="13067321" cy="814705"/>
          </a:xfrm>
          <a:prstGeom prst="rect">
            <a:avLst/>
          </a:prstGeom>
        </p:spPr>
        <p:txBody>
          <a:bodyPr lIns="0" tIns="0" rIns="0" bIns="0" rtlCol="0" anchor="t">
            <a:spAutoFit/>
          </a:bodyPr>
          <a:lstStyle/>
          <a:p>
            <a:pPr algn="l">
              <a:lnSpc>
                <a:spcPts val="3199"/>
              </a:lnSpc>
            </a:pPr>
            <a:r>
              <a:rPr lang="en-US" sz="3199" spc="31">
                <a:solidFill>
                  <a:srgbClr val="495A73"/>
                </a:solidFill>
                <a:latin typeface="Proxima Nova Bold"/>
                <a:ea typeface="Proxima Nova Bold"/>
                <a:cs typeface="Proxima Nova Bold"/>
                <a:sym typeface="Proxima Nova Bold"/>
              </a:rPr>
              <a:t>15. Apply advanced conditional formatting to highlight the top 10% and bottom 10% of employees based on "Current Employee Rating."</a:t>
            </a:r>
          </a:p>
        </p:txBody>
      </p:sp>
      <p:sp>
        <p:nvSpPr>
          <p:cNvPr id="8" name="Freeform 8"/>
          <p:cNvSpPr/>
          <p:nvPr/>
        </p:nvSpPr>
        <p:spPr>
          <a:xfrm>
            <a:off x="15124875" y="6157350"/>
            <a:ext cx="3288802" cy="4129650"/>
          </a:xfrm>
          <a:custGeom>
            <a:avLst/>
            <a:gdLst/>
            <a:ahLst/>
            <a:cxnLst/>
            <a:rect l="l" t="t" r="r" b="b"/>
            <a:pathLst>
              <a:path w="3288802" h="4129650">
                <a:moveTo>
                  <a:pt x="0" y="0"/>
                </a:moveTo>
                <a:lnTo>
                  <a:pt x="3288801" y="0"/>
                </a:lnTo>
                <a:lnTo>
                  <a:pt x="3288801" y="4129650"/>
                </a:lnTo>
                <a:lnTo>
                  <a:pt x="0" y="41296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96961">
            <a:off x="-3066896" y="6340478"/>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201367">
            <a:off x="-783928" y="8760339"/>
            <a:ext cx="3625255" cy="4816160"/>
          </a:xfrm>
          <a:custGeom>
            <a:avLst/>
            <a:gdLst/>
            <a:ahLst/>
            <a:cxnLst/>
            <a:rect l="l" t="t" r="r" b="b"/>
            <a:pathLst>
              <a:path w="3625255" h="4816160">
                <a:moveTo>
                  <a:pt x="0" y="0"/>
                </a:moveTo>
                <a:lnTo>
                  <a:pt x="3625256" y="0"/>
                </a:lnTo>
                <a:lnTo>
                  <a:pt x="3625256"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1230159" y="3002290"/>
            <a:ext cx="10414272" cy="2657435"/>
          </a:xfrm>
          <a:custGeom>
            <a:avLst/>
            <a:gdLst/>
            <a:ahLst/>
            <a:cxnLst/>
            <a:rect l="l" t="t" r="r" b="b"/>
            <a:pathLst>
              <a:path w="10414272" h="2657435">
                <a:moveTo>
                  <a:pt x="0" y="0"/>
                </a:moveTo>
                <a:lnTo>
                  <a:pt x="10414272" y="0"/>
                </a:lnTo>
                <a:lnTo>
                  <a:pt x="10414272" y="2657435"/>
                </a:lnTo>
                <a:lnTo>
                  <a:pt x="0" y="2657435"/>
                </a:lnTo>
                <a:lnTo>
                  <a:pt x="0" y="0"/>
                </a:lnTo>
                <a:close/>
              </a:path>
            </a:pathLst>
          </a:custGeom>
          <a:blipFill>
            <a:blip r:embed="rId10"/>
            <a:stretch>
              <a:fillRect/>
            </a:stretch>
          </a:blipFill>
        </p:spPr>
        <p:txBody>
          <a:bodyPr/>
          <a:lstStyle/>
          <a:p>
            <a:endParaRPr lang="en-IN"/>
          </a:p>
        </p:txBody>
      </p:sp>
      <p:sp>
        <p:nvSpPr>
          <p:cNvPr id="7" name="TextBox 7"/>
          <p:cNvSpPr txBox="1"/>
          <p:nvPr/>
        </p:nvSpPr>
        <p:spPr>
          <a:xfrm>
            <a:off x="731686" y="654685"/>
            <a:ext cx="13067321" cy="814705"/>
          </a:xfrm>
          <a:prstGeom prst="rect">
            <a:avLst/>
          </a:prstGeom>
        </p:spPr>
        <p:txBody>
          <a:bodyPr lIns="0" tIns="0" rIns="0" bIns="0" rtlCol="0" anchor="t">
            <a:spAutoFit/>
          </a:bodyPr>
          <a:lstStyle/>
          <a:p>
            <a:pPr algn="l">
              <a:lnSpc>
                <a:spcPts val="3199"/>
              </a:lnSpc>
            </a:pPr>
            <a:r>
              <a:rPr lang="en-US" sz="3199" spc="31">
                <a:solidFill>
                  <a:srgbClr val="495A73"/>
                </a:solidFill>
                <a:latin typeface="Proxima Nova Bold"/>
                <a:ea typeface="Proxima Nova Bold"/>
                <a:cs typeface="Proxima Nova Bold"/>
                <a:sym typeface="Proxima Nova Bold"/>
              </a:rPr>
              <a:t>16. Use a calculated field in a pivot table to determine the average "Engagement Score" per year.</a:t>
            </a:r>
          </a:p>
        </p:txBody>
      </p:sp>
      <p:sp>
        <p:nvSpPr>
          <p:cNvPr id="8" name="Freeform 8"/>
          <p:cNvSpPr/>
          <p:nvPr/>
        </p:nvSpPr>
        <p:spPr>
          <a:xfrm>
            <a:off x="11767580" y="6777073"/>
            <a:ext cx="6418949" cy="3500209"/>
          </a:xfrm>
          <a:custGeom>
            <a:avLst/>
            <a:gdLst/>
            <a:ahLst/>
            <a:cxnLst/>
            <a:rect l="l" t="t" r="r" b="b"/>
            <a:pathLst>
              <a:path w="6418949" h="3500209">
                <a:moveTo>
                  <a:pt x="0" y="0"/>
                </a:moveTo>
                <a:lnTo>
                  <a:pt x="6418949" y="0"/>
                </a:lnTo>
                <a:lnTo>
                  <a:pt x="6418949" y="3500208"/>
                </a:lnTo>
                <a:lnTo>
                  <a:pt x="0" y="35002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2339" y="2078851"/>
            <a:ext cx="6946995" cy="848360"/>
          </a:xfrm>
          <a:prstGeom prst="rect">
            <a:avLst/>
          </a:prstGeom>
        </p:spPr>
        <p:txBody>
          <a:bodyPr lIns="0" tIns="0" rIns="0" bIns="0" rtlCol="0" anchor="t">
            <a:spAutoFit/>
          </a:bodyPr>
          <a:lstStyle/>
          <a:p>
            <a:pPr algn="l">
              <a:lnSpc>
                <a:spcPts val="6399"/>
              </a:lnSpc>
            </a:pPr>
            <a:r>
              <a:rPr lang="en-US" sz="6399" spc="63" dirty="0">
                <a:solidFill>
                  <a:srgbClr val="495A73"/>
                </a:solidFill>
                <a:latin typeface="Proxima Nova Bold"/>
                <a:ea typeface="Proxima Nova Bold"/>
                <a:cs typeface="Proxima Nova Bold"/>
                <a:sym typeface="Proxima Nova Bold"/>
              </a:rPr>
              <a:t> INTRODUCTION</a:t>
            </a:r>
          </a:p>
        </p:txBody>
      </p:sp>
      <p:sp>
        <p:nvSpPr>
          <p:cNvPr id="3" name="TextBox 3"/>
          <p:cNvSpPr txBox="1"/>
          <p:nvPr/>
        </p:nvSpPr>
        <p:spPr>
          <a:xfrm>
            <a:off x="1028700" y="2958780"/>
            <a:ext cx="16868727" cy="4875309"/>
          </a:xfrm>
          <a:prstGeom prst="rect">
            <a:avLst/>
          </a:prstGeom>
        </p:spPr>
        <p:txBody>
          <a:bodyPr lIns="0" tIns="0" rIns="0" bIns="0" rtlCol="0" anchor="t">
            <a:spAutoFit/>
          </a:bodyPr>
          <a:lstStyle/>
          <a:p>
            <a:pPr algn="l">
              <a:lnSpc>
                <a:spcPts val="4800"/>
              </a:lnSpc>
            </a:pPr>
            <a:r>
              <a:rPr lang="en-US" sz="3200" dirty="0"/>
              <a:t>The Employee Data Analysis project, conducted as part of my PSYLIQ Data Analyst Internship, focuses on leveraging Excel tools and techniques to analyze various aspects of employee data. The provided dataset contained 4000 employee records, and key tasks included creating pivot tables to summarize departmental headcount, applying conditional formatting to highlight performance issues, and calculating average satisfaction scores by gender. The project also involved visualizing work-life balance across job functions, analyzing termination patterns, and exploring the relationship between training metrics and performance. Ultimately, this analysis aims to provide actionable insights to enhance HR decision-making and improve overall workforce management.</a:t>
            </a:r>
            <a:endParaRPr lang="en-US" sz="3000" dirty="0">
              <a:solidFill>
                <a:srgbClr val="495A73"/>
              </a:solidFill>
              <a:latin typeface="Proxima Nova"/>
              <a:ea typeface="Proxima Nova"/>
              <a:cs typeface="Proxima Nova"/>
              <a:sym typeface="Proxima Nova"/>
            </a:endParaRPr>
          </a:p>
        </p:txBody>
      </p:sp>
      <p:sp>
        <p:nvSpPr>
          <p:cNvPr id="4" name="Freeform 4"/>
          <p:cNvSpPr/>
          <p:nvPr/>
        </p:nvSpPr>
        <p:spPr>
          <a:xfrm rot="4596961">
            <a:off x="-1432340" y="6872827"/>
            <a:ext cx="4389359" cy="4373398"/>
          </a:xfrm>
          <a:custGeom>
            <a:avLst/>
            <a:gdLst/>
            <a:ahLst/>
            <a:cxnLst/>
            <a:rect l="l" t="t" r="r" b="b"/>
            <a:pathLst>
              <a:path w="4389359" h="4373398">
                <a:moveTo>
                  <a:pt x="0" y="0"/>
                </a:moveTo>
                <a:lnTo>
                  <a:pt x="4389360" y="0"/>
                </a:lnTo>
                <a:lnTo>
                  <a:pt x="4389360"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rot="-1201367">
            <a:off x="714950" y="8429479"/>
            <a:ext cx="3625255" cy="4816160"/>
          </a:xfrm>
          <a:custGeom>
            <a:avLst/>
            <a:gdLst/>
            <a:ahLst/>
            <a:cxnLst/>
            <a:rect l="l" t="t" r="r" b="b"/>
            <a:pathLst>
              <a:path w="3625255" h="4816160">
                <a:moveTo>
                  <a:pt x="0" y="0"/>
                </a:moveTo>
                <a:lnTo>
                  <a:pt x="3625255" y="0"/>
                </a:lnTo>
                <a:lnTo>
                  <a:pt x="3625255" y="4816161"/>
                </a:lnTo>
                <a:lnTo>
                  <a:pt x="0" y="48161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rot="10123381">
            <a:off x="15383533" y="-370895"/>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1395011">
            <a:off x="13558858" y="-1158072"/>
            <a:ext cx="2921537" cy="3881268"/>
          </a:xfrm>
          <a:custGeom>
            <a:avLst/>
            <a:gdLst/>
            <a:ahLst/>
            <a:cxnLst/>
            <a:rect l="l" t="t" r="r" b="b"/>
            <a:pathLst>
              <a:path w="2921537" h="3881268">
                <a:moveTo>
                  <a:pt x="0" y="0"/>
                </a:moveTo>
                <a:lnTo>
                  <a:pt x="2921536" y="0"/>
                </a:lnTo>
                <a:lnTo>
                  <a:pt x="2921536" y="3881269"/>
                </a:lnTo>
                <a:lnTo>
                  <a:pt x="0" y="38812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96961">
            <a:off x="-3066896" y="6340478"/>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201367">
            <a:off x="-783928" y="8760339"/>
            <a:ext cx="3625255" cy="4816160"/>
          </a:xfrm>
          <a:custGeom>
            <a:avLst/>
            <a:gdLst/>
            <a:ahLst/>
            <a:cxnLst/>
            <a:rect l="l" t="t" r="r" b="b"/>
            <a:pathLst>
              <a:path w="3625255" h="4816160">
                <a:moveTo>
                  <a:pt x="0" y="0"/>
                </a:moveTo>
                <a:lnTo>
                  <a:pt x="3625256" y="0"/>
                </a:lnTo>
                <a:lnTo>
                  <a:pt x="3625256"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TextBox 6"/>
          <p:cNvSpPr txBox="1"/>
          <p:nvPr/>
        </p:nvSpPr>
        <p:spPr>
          <a:xfrm>
            <a:off x="731686" y="654685"/>
            <a:ext cx="13067321" cy="814705"/>
          </a:xfrm>
          <a:prstGeom prst="rect">
            <a:avLst/>
          </a:prstGeom>
        </p:spPr>
        <p:txBody>
          <a:bodyPr lIns="0" tIns="0" rIns="0" bIns="0" rtlCol="0" anchor="t">
            <a:spAutoFit/>
          </a:bodyPr>
          <a:lstStyle/>
          <a:p>
            <a:pPr algn="l">
              <a:lnSpc>
                <a:spcPts val="3199"/>
              </a:lnSpc>
            </a:pPr>
            <a:r>
              <a:rPr lang="en-US" sz="3199" spc="31">
                <a:solidFill>
                  <a:srgbClr val="495A73"/>
                </a:solidFill>
                <a:latin typeface="Proxima Nova Bold"/>
                <a:ea typeface="Proxima Nova Bold"/>
                <a:cs typeface="Proxima Nova Bold"/>
                <a:sym typeface="Proxima Nova Bold"/>
              </a:rPr>
              <a:t>17. Can you build a macro that automates the process of updating and refreshing all pivot tables in the workbook?</a:t>
            </a:r>
          </a:p>
        </p:txBody>
      </p:sp>
      <p:sp>
        <p:nvSpPr>
          <p:cNvPr id="7" name="Freeform 7"/>
          <p:cNvSpPr/>
          <p:nvPr/>
        </p:nvSpPr>
        <p:spPr>
          <a:xfrm>
            <a:off x="13020026" y="6312914"/>
            <a:ext cx="5267974" cy="3974086"/>
          </a:xfrm>
          <a:custGeom>
            <a:avLst/>
            <a:gdLst/>
            <a:ahLst/>
            <a:cxnLst/>
            <a:rect l="l" t="t" r="r" b="b"/>
            <a:pathLst>
              <a:path w="5267974" h="3974086">
                <a:moveTo>
                  <a:pt x="0" y="0"/>
                </a:moveTo>
                <a:lnTo>
                  <a:pt x="5267974" y="0"/>
                </a:lnTo>
                <a:lnTo>
                  <a:pt x="5267974" y="3974086"/>
                </a:lnTo>
                <a:lnTo>
                  <a:pt x="0" y="39740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pic>
        <p:nvPicPr>
          <p:cNvPr id="9" name="Picture 8" descr="A computer screen shot of a computer&#10;&#10;Description automatically generated">
            <a:extLst>
              <a:ext uri="{FF2B5EF4-FFF2-40B4-BE49-F238E27FC236}">
                <a16:creationId xmlns:a16="http://schemas.microsoft.com/office/drawing/2014/main" id="{B7C2F695-B081-BAC4-3EC6-3498F8A564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44360" y="2015200"/>
            <a:ext cx="11457239" cy="61001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157958" y="6735082"/>
            <a:ext cx="3571363" cy="3551918"/>
          </a:xfrm>
          <a:custGeom>
            <a:avLst/>
            <a:gdLst/>
            <a:ahLst/>
            <a:cxnLst/>
            <a:rect l="l" t="t" r="r" b="b"/>
            <a:pathLst>
              <a:path w="3571363" h="3551918">
                <a:moveTo>
                  <a:pt x="0" y="0"/>
                </a:moveTo>
                <a:lnTo>
                  <a:pt x="3571362" y="0"/>
                </a:lnTo>
                <a:lnTo>
                  <a:pt x="3571362" y="3551918"/>
                </a:lnTo>
                <a:lnTo>
                  <a:pt x="0" y="35519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4596961">
            <a:off x="-3066896" y="6340478"/>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201367">
            <a:off x="-783928" y="8760339"/>
            <a:ext cx="3625255" cy="4816160"/>
          </a:xfrm>
          <a:custGeom>
            <a:avLst/>
            <a:gdLst/>
            <a:ahLst/>
            <a:cxnLst/>
            <a:rect l="l" t="t" r="r" b="b"/>
            <a:pathLst>
              <a:path w="3625255" h="4816160">
                <a:moveTo>
                  <a:pt x="0" y="0"/>
                </a:moveTo>
                <a:lnTo>
                  <a:pt x="3625256" y="0"/>
                </a:lnTo>
                <a:lnTo>
                  <a:pt x="3625256" y="4816160"/>
                </a:lnTo>
                <a:lnTo>
                  <a:pt x="0" y="48161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rot="-1395011">
            <a:off x="14015141" y="-938676"/>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7" name="Freeform 7"/>
          <p:cNvSpPr/>
          <p:nvPr/>
        </p:nvSpPr>
        <p:spPr>
          <a:xfrm>
            <a:off x="1763109" y="3149160"/>
            <a:ext cx="12208862" cy="5473551"/>
          </a:xfrm>
          <a:custGeom>
            <a:avLst/>
            <a:gdLst/>
            <a:ahLst/>
            <a:cxnLst/>
            <a:rect l="l" t="t" r="r" b="b"/>
            <a:pathLst>
              <a:path w="12208862" h="5473551">
                <a:moveTo>
                  <a:pt x="0" y="0"/>
                </a:moveTo>
                <a:lnTo>
                  <a:pt x="12208862" y="0"/>
                </a:lnTo>
                <a:lnTo>
                  <a:pt x="12208862" y="5473551"/>
                </a:lnTo>
                <a:lnTo>
                  <a:pt x="0" y="5473551"/>
                </a:lnTo>
                <a:lnTo>
                  <a:pt x="0" y="0"/>
                </a:lnTo>
                <a:close/>
              </a:path>
            </a:pathLst>
          </a:custGeom>
          <a:blipFill>
            <a:blip r:embed="rId12"/>
            <a:stretch>
              <a:fillRect/>
            </a:stretch>
          </a:blipFill>
        </p:spPr>
        <p:txBody>
          <a:bodyPr/>
          <a:lstStyle/>
          <a:p>
            <a:endParaRPr lang="en-IN"/>
          </a:p>
        </p:txBody>
      </p:sp>
      <p:sp>
        <p:nvSpPr>
          <p:cNvPr id="8" name="TextBox 8"/>
          <p:cNvSpPr txBox="1"/>
          <p:nvPr/>
        </p:nvSpPr>
        <p:spPr>
          <a:xfrm>
            <a:off x="731686" y="654685"/>
            <a:ext cx="13067321" cy="814705"/>
          </a:xfrm>
          <a:prstGeom prst="rect">
            <a:avLst/>
          </a:prstGeom>
        </p:spPr>
        <p:txBody>
          <a:bodyPr lIns="0" tIns="0" rIns="0" bIns="0" rtlCol="0" anchor="t">
            <a:spAutoFit/>
          </a:bodyPr>
          <a:lstStyle/>
          <a:p>
            <a:pPr algn="l">
              <a:lnSpc>
                <a:spcPts val="3199"/>
              </a:lnSpc>
            </a:pPr>
            <a:r>
              <a:rPr lang="en-US" sz="3199" spc="31">
                <a:solidFill>
                  <a:srgbClr val="495A73"/>
                </a:solidFill>
                <a:latin typeface="Proxima Nova Bold"/>
                <a:ea typeface="Proxima Nova Bold"/>
                <a:cs typeface="Proxima Nova Bold"/>
                <a:sym typeface="Proxima Nova Bold"/>
              </a:rPr>
              <a:t>18. Create a histogram to understand the distribution of "ExitDate" for terminated employees.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96961">
            <a:off x="-3066896" y="6340478"/>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201367">
            <a:off x="-783928" y="8760339"/>
            <a:ext cx="3625255" cy="4816160"/>
          </a:xfrm>
          <a:custGeom>
            <a:avLst/>
            <a:gdLst/>
            <a:ahLst/>
            <a:cxnLst/>
            <a:rect l="l" t="t" r="r" b="b"/>
            <a:pathLst>
              <a:path w="3625255" h="4816160">
                <a:moveTo>
                  <a:pt x="0" y="0"/>
                </a:moveTo>
                <a:lnTo>
                  <a:pt x="3625256" y="0"/>
                </a:lnTo>
                <a:lnTo>
                  <a:pt x="3625256"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2852700" y="1766693"/>
            <a:ext cx="8825293" cy="8238484"/>
          </a:xfrm>
          <a:custGeom>
            <a:avLst/>
            <a:gdLst/>
            <a:ahLst/>
            <a:cxnLst/>
            <a:rect l="l" t="t" r="r" b="b"/>
            <a:pathLst>
              <a:path w="8825293" h="8238484">
                <a:moveTo>
                  <a:pt x="0" y="0"/>
                </a:moveTo>
                <a:lnTo>
                  <a:pt x="8825293" y="0"/>
                </a:lnTo>
                <a:lnTo>
                  <a:pt x="8825293" y="8238485"/>
                </a:lnTo>
                <a:lnTo>
                  <a:pt x="0" y="8238485"/>
                </a:lnTo>
                <a:lnTo>
                  <a:pt x="0" y="0"/>
                </a:lnTo>
                <a:close/>
              </a:path>
            </a:pathLst>
          </a:custGeom>
          <a:blipFill>
            <a:blip r:embed="rId10"/>
            <a:stretch>
              <a:fillRect t="-634" b="-634"/>
            </a:stretch>
          </a:blipFill>
        </p:spPr>
        <p:txBody>
          <a:bodyPr/>
          <a:lstStyle/>
          <a:p>
            <a:endParaRPr lang="en-IN"/>
          </a:p>
        </p:txBody>
      </p:sp>
      <p:sp>
        <p:nvSpPr>
          <p:cNvPr id="7" name="TextBox 7"/>
          <p:cNvSpPr txBox="1"/>
          <p:nvPr/>
        </p:nvSpPr>
        <p:spPr>
          <a:xfrm>
            <a:off x="731686" y="654685"/>
            <a:ext cx="13067321" cy="814705"/>
          </a:xfrm>
          <a:prstGeom prst="rect">
            <a:avLst/>
          </a:prstGeom>
        </p:spPr>
        <p:txBody>
          <a:bodyPr lIns="0" tIns="0" rIns="0" bIns="0" rtlCol="0" anchor="t">
            <a:spAutoFit/>
          </a:bodyPr>
          <a:lstStyle/>
          <a:p>
            <a:pPr algn="l">
              <a:lnSpc>
                <a:spcPts val="3199"/>
              </a:lnSpc>
            </a:pPr>
            <a:r>
              <a:rPr lang="en-US" sz="3199" spc="31">
                <a:solidFill>
                  <a:srgbClr val="495A73"/>
                </a:solidFill>
                <a:latin typeface="Proxima Nova Bold"/>
                <a:ea typeface="Proxima Nova Bold"/>
                <a:cs typeface="Proxima Nova Bold"/>
                <a:sym typeface="Proxima Nova Bold"/>
              </a:rPr>
              <a:t>19. Utilize the SUMPRODUCT function to calculate the total training cost for employees in a specific location.</a:t>
            </a:r>
          </a:p>
        </p:txBody>
      </p:sp>
      <p:sp>
        <p:nvSpPr>
          <p:cNvPr id="8" name="Freeform 8"/>
          <p:cNvSpPr/>
          <p:nvPr/>
        </p:nvSpPr>
        <p:spPr>
          <a:xfrm>
            <a:off x="13969698" y="6919128"/>
            <a:ext cx="4320738" cy="3348376"/>
          </a:xfrm>
          <a:custGeom>
            <a:avLst/>
            <a:gdLst/>
            <a:ahLst/>
            <a:cxnLst/>
            <a:rect l="l" t="t" r="r" b="b"/>
            <a:pathLst>
              <a:path w="4320738" h="3348376">
                <a:moveTo>
                  <a:pt x="0" y="0"/>
                </a:moveTo>
                <a:lnTo>
                  <a:pt x="4320739" y="0"/>
                </a:lnTo>
                <a:lnTo>
                  <a:pt x="4320739" y="3348376"/>
                </a:lnTo>
                <a:lnTo>
                  <a:pt x="0" y="334837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533400" y="190500"/>
            <a:ext cx="15683969" cy="814705"/>
          </a:xfrm>
          <a:prstGeom prst="rect">
            <a:avLst/>
          </a:prstGeom>
        </p:spPr>
        <p:txBody>
          <a:bodyPr lIns="0" tIns="0" rIns="0" bIns="0" rtlCol="0" anchor="t">
            <a:spAutoFit/>
          </a:bodyPr>
          <a:lstStyle/>
          <a:p>
            <a:pPr algn="l">
              <a:lnSpc>
                <a:spcPts val="3199"/>
              </a:lnSpc>
            </a:pPr>
            <a:r>
              <a:rPr lang="en-US" sz="3199" spc="31" dirty="0">
                <a:solidFill>
                  <a:srgbClr val="495A73"/>
                </a:solidFill>
                <a:latin typeface="Proxima Nova Bold"/>
                <a:ea typeface="Proxima Nova Bold"/>
                <a:cs typeface="Proxima Nova Bold"/>
                <a:sym typeface="Proxima Nova Bold"/>
              </a:rPr>
              <a:t>20. Develop a dashboard that provides an overview of key HR metrics, including headcount, performance, and training costs, using charts and pivot tables.</a:t>
            </a:r>
          </a:p>
        </p:txBody>
      </p:sp>
      <p:pic>
        <p:nvPicPr>
          <p:cNvPr id="7" name="Picture 6" descr="A screenshot of a data analysis&#10;&#10;Description automatically generated">
            <a:extLst>
              <a:ext uri="{FF2B5EF4-FFF2-40B4-BE49-F238E27FC236}">
                <a16:creationId xmlns:a16="http://schemas.microsoft.com/office/drawing/2014/main" id="{ABE58897-A55F-0393-2610-048779E1B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1005205"/>
            <a:ext cx="17907000" cy="90912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2"/>
          <p:cNvSpPr txBox="1"/>
          <p:nvPr/>
        </p:nvSpPr>
        <p:spPr>
          <a:xfrm>
            <a:off x="4876800" y="5143500"/>
            <a:ext cx="8286825" cy="890115"/>
          </a:xfrm>
          <a:prstGeom prst="rect">
            <a:avLst/>
          </a:prstGeom>
        </p:spPr>
        <p:txBody>
          <a:bodyPr wrap="square" lIns="0" tIns="0" rIns="0" bIns="0" rtlCol="0" anchor="t">
            <a:spAutoFit/>
          </a:bodyPr>
          <a:lstStyle/>
          <a:p>
            <a:pPr algn="l">
              <a:lnSpc>
                <a:spcPts val="6399"/>
              </a:lnSpc>
            </a:pPr>
            <a:r>
              <a:rPr lang="en-US" sz="9600" spc="63" dirty="0">
                <a:solidFill>
                  <a:srgbClr val="495A73"/>
                </a:solidFill>
                <a:latin typeface="Proxima Nova Bold"/>
                <a:ea typeface="Proxima Nova Bold"/>
                <a:cs typeface="Proxima Nova Bold"/>
                <a:sym typeface="Proxima Nova Bold"/>
              </a:rPr>
              <a:t>THANK YOU </a:t>
            </a:r>
          </a:p>
        </p:txBody>
      </p:sp>
      <p:sp>
        <p:nvSpPr>
          <p:cNvPr id="4" name="Freeform 4"/>
          <p:cNvSpPr/>
          <p:nvPr/>
        </p:nvSpPr>
        <p:spPr>
          <a:xfrm rot="4596961">
            <a:off x="-1406027" y="6806086"/>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rot="9956905">
            <a:off x="15474752" y="-385440"/>
            <a:ext cx="3832752" cy="3962431"/>
          </a:xfrm>
          <a:custGeom>
            <a:avLst/>
            <a:gdLst/>
            <a:ahLst/>
            <a:cxnLst/>
            <a:rect l="l" t="t" r="r" b="b"/>
            <a:pathLst>
              <a:path w="3832752" h="3962431">
                <a:moveTo>
                  <a:pt x="0" y="0"/>
                </a:moveTo>
                <a:lnTo>
                  <a:pt x="3832752" y="0"/>
                </a:lnTo>
                <a:lnTo>
                  <a:pt x="3832752" y="3962431"/>
                </a:lnTo>
                <a:lnTo>
                  <a:pt x="0" y="39624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cxnSp>
        <p:nvCxnSpPr>
          <p:cNvPr id="8" name="Straight Connector 7">
            <a:extLst>
              <a:ext uri="{FF2B5EF4-FFF2-40B4-BE49-F238E27FC236}">
                <a16:creationId xmlns:a16="http://schemas.microsoft.com/office/drawing/2014/main" id="{9EDC5705-EE7A-0D5A-50A7-13D94797256B}"/>
              </a:ext>
            </a:extLst>
          </p:cNvPr>
          <p:cNvCxnSpPr/>
          <p:nvPr/>
        </p:nvCxnSpPr>
        <p:spPr>
          <a:xfrm>
            <a:off x="3757081" y="6033615"/>
            <a:ext cx="9525000" cy="0"/>
          </a:xfrm>
          <a:prstGeom prst="line">
            <a:avLst/>
          </a:prstGeom>
          <a:ln w="34925" cap="rnd" cmpd="thickThin">
            <a:solidFill>
              <a:schemeClr val="bg1">
                <a:lumMod val="85000"/>
                <a:alpha val="66000"/>
              </a:schemeClr>
            </a:solidFill>
            <a:beve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0" name="Freeform 6">
            <a:extLst>
              <a:ext uri="{FF2B5EF4-FFF2-40B4-BE49-F238E27FC236}">
                <a16:creationId xmlns:a16="http://schemas.microsoft.com/office/drawing/2014/main" id="{D1A6CA79-ED09-22E0-5F7C-9E9292A9E120}"/>
              </a:ext>
            </a:extLst>
          </p:cNvPr>
          <p:cNvSpPr/>
          <p:nvPr/>
        </p:nvSpPr>
        <p:spPr>
          <a:xfrm rot="20204989">
            <a:off x="14015141" y="-938676"/>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1" name="Freeform 3">
            <a:extLst>
              <a:ext uri="{FF2B5EF4-FFF2-40B4-BE49-F238E27FC236}">
                <a16:creationId xmlns:a16="http://schemas.microsoft.com/office/drawing/2014/main" id="{4D9EFBE6-973A-E7D4-882B-5F068A43E695}"/>
              </a:ext>
            </a:extLst>
          </p:cNvPr>
          <p:cNvSpPr/>
          <p:nvPr/>
        </p:nvSpPr>
        <p:spPr>
          <a:xfrm rot="20398633">
            <a:off x="-783928" y="8760339"/>
            <a:ext cx="3625255" cy="4816160"/>
          </a:xfrm>
          <a:custGeom>
            <a:avLst/>
            <a:gdLst/>
            <a:ahLst/>
            <a:cxnLst/>
            <a:rect l="l" t="t" r="r" b="b"/>
            <a:pathLst>
              <a:path w="3625255" h="4816160">
                <a:moveTo>
                  <a:pt x="0" y="0"/>
                </a:moveTo>
                <a:lnTo>
                  <a:pt x="3625256" y="0"/>
                </a:lnTo>
                <a:lnTo>
                  <a:pt x="3625256" y="4816160"/>
                </a:lnTo>
                <a:lnTo>
                  <a:pt x="0" y="48161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66993" y="4839586"/>
            <a:ext cx="7381852" cy="4418714"/>
          </a:xfrm>
          <a:custGeom>
            <a:avLst/>
            <a:gdLst/>
            <a:ahLst/>
            <a:cxnLst/>
            <a:rect l="l" t="t" r="r" b="b"/>
            <a:pathLst>
              <a:path w="7381852" h="4418714">
                <a:moveTo>
                  <a:pt x="0" y="0"/>
                </a:moveTo>
                <a:lnTo>
                  <a:pt x="7381852" y="0"/>
                </a:lnTo>
                <a:lnTo>
                  <a:pt x="7381852" y="4418714"/>
                </a:lnTo>
                <a:lnTo>
                  <a:pt x="0" y="44187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587146" y="2766210"/>
            <a:ext cx="10868601" cy="2713101"/>
          </a:xfrm>
          <a:prstGeom prst="rect">
            <a:avLst/>
          </a:prstGeom>
        </p:spPr>
        <p:txBody>
          <a:bodyPr lIns="0" tIns="0" rIns="0" bIns="0" rtlCol="0" anchor="t">
            <a:spAutoFit/>
          </a:bodyPr>
          <a:lstStyle/>
          <a:p>
            <a:pPr algn="l">
              <a:lnSpc>
                <a:spcPts val="9959"/>
              </a:lnSpc>
            </a:pPr>
            <a:r>
              <a:rPr lang="en-US" sz="9959" spc="99">
                <a:solidFill>
                  <a:srgbClr val="31435A"/>
                </a:solidFill>
                <a:latin typeface="Proxima Nova Bold"/>
                <a:ea typeface="Proxima Nova Bold"/>
                <a:cs typeface="Proxima Nova Bold"/>
                <a:sym typeface="Proxima Nova Bold"/>
              </a:rPr>
              <a:t>Project Questions </a:t>
            </a:r>
          </a:p>
          <a:p>
            <a:pPr algn="l">
              <a:lnSpc>
                <a:spcPts val="10920"/>
              </a:lnSpc>
            </a:pPr>
            <a:r>
              <a:rPr lang="en-US" sz="10920" spc="109">
                <a:solidFill>
                  <a:srgbClr val="495A73"/>
                </a:solidFill>
                <a:latin typeface="Proxima Nova"/>
                <a:ea typeface="Proxima Nova"/>
                <a:cs typeface="Proxima Nova"/>
                <a:sym typeface="Proxima Nova"/>
              </a:rPr>
              <a:t>&amp; Solutions</a:t>
            </a:r>
          </a:p>
        </p:txBody>
      </p:sp>
      <p:sp>
        <p:nvSpPr>
          <p:cNvPr id="4" name="Freeform 4"/>
          <p:cNvSpPr/>
          <p:nvPr/>
        </p:nvSpPr>
        <p:spPr>
          <a:xfrm rot="4201469">
            <a:off x="-1165980" y="7429873"/>
            <a:ext cx="4389359" cy="4373398"/>
          </a:xfrm>
          <a:custGeom>
            <a:avLst/>
            <a:gdLst/>
            <a:ahLst/>
            <a:cxnLst/>
            <a:rect l="l" t="t" r="r" b="b"/>
            <a:pathLst>
              <a:path w="4389359" h="4373398">
                <a:moveTo>
                  <a:pt x="0" y="0"/>
                </a:moveTo>
                <a:lnTo>
                  <a:pt x="4389360" y="0"/>
                </a:lnTo>
                <a:lnTo>
                  <a:pt x="4389360" y="4373398"/>
                </a:lnTo>
                <a:lnTo>
                  <a:pt x="0" y="43733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4089119">
            <a:off x="991678" y="9138498"/>
            <a:ext cx="3484112" cy="2787289"/>
          </a:xfrm>
          <a:custGeom>
            <a:avLst/>
            <a:gdLst/>
            <a:ahLst/>
            <a:cxnLst/>
            <a:rect l="l" t="t" r="r" b="b"/>
            <a:pathLst>
              <a:path w="3484112" h="2787289">
                <a:moveTo>
                  <a:pt x="0" y="0"/>
                </a:moveTo>
                <a:lnTo>
                  <a:pt x="3484112" y="0"/>
                </a:lnTo>
                <a:lnTo>
                  <a:pt x="3484112" y="2787289"/>
                </a:lnTo>
                <a:lnTo>
                  <a:pt x="0" y="27872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10026593">
            <a:off x="15481612" y="-521355"/>
            <a:ext cx="3555375" cy="4205283"/>
          </a:xfrm>
          <a:custGeom>
            <a:avLst/>
            <a:gdLst/>
            <a:ahLst/>
            <a:cxnLst/>
            <a:rect l="l" t="t" r="r" b="b"/>
            <a:pathLst>
              <a:path w="3555375" h="4205283">
                <a:moveTo>
                  <a:pt x="0" y="0"/>
                </a:moveTo>
                <a:lnTo>
                  <a:pt x="3555376" y="0"/>
                </a:lnTo>
                <a:lnTo>
                  <a:pt x="3555376" y="4205282"/>
                </a:lnTo>
                <a:lnTo>
                  <a:pt x="0" y="42052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 name="Freeform 7"/>
          <p:cNvSpPr/>
          <p:nvPr/>
        </p:nvSpPr>
        <p:spPr>
          <a:xfrm rot="-2827656" flipH="1" flipV="1">
            <a:off x="14180544" y="-1393644"/>
            <a:ext cx="3484112" cy="2787289"/>
          </a:xfrm>
          <a:custGeom>
            <a:avLst/>
            <a:gdLst/>
            <a:ahLst/>
            <a:cxnLst/>
            <a:rect l="l" t="t" r="r" b="b"/>
            <a:pathLst>
              <a:path w="3484112" h="2787289">
                <a:moveTo>
                  <a:pt x="3484112" y="2787289"/>
                </a:moveTo>
                <a:lnTo>
                  <a:pt x="0" y="2787289"/>
                </a:lnTo>
                <a:lnTo>
                  <a:pt x="0" y="0"/>
                </a:lnTo>
                <a:lnTo>
                  <a:pt x="3484112" y="0"/>
                </a:lnTo>
                <a:lnTo>
                  <a:pt x="3484112" y="2787289"/>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16637" y="6735082"/>
            <a:ext cx="3571363" cy="3551918"/>
          </a:xfrm>
          <a:custGeom>
            <a:avLst/>
            <a:gdLst/>
            <a:ahLst/>
            <a:cxnLst/>
            <a:rect l="l" t="t" r="r" b="b"/>
            <a:pathLst>
              <a:path w="3571363" h="3551918">
                <a:moveTo>
                  <a:pt x="0" y="0"/>
                </a:moveTo>
                <a:lnTo>
                  <a:pt x="3571363" y="0"/>
                </a:lnTo>
                <a:lnTo>
                  <a:pt x="3571363" y="3551918"/>
                </a:lnTo>
                <a:lnTo>
                  <a:pt x="0" y="35519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4596961">
            <a:off x="-1406027" y="6806086"/>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201367">
            <a:off x="557077" y="8324231"/>
            <a:ext cx="3625255" cy="4816160"/>
          </a:xfrm>
          <a:custGeom>
            <a:avLst/>
            <a:gdLst/>
            <a:ahLst/>
            <a:cxnLst/>
            <a:rect l="l" t="t" r="r" b="b"/>
            <a:pathLst>
              <a:path w="3625255" h="4816160">
                <a:moveTo>
                  <a:pt x="0" y="0"/>
                </a:moveTo>
                <a:lnTo>
                  <a:pt x="3625255" y="0"/>
                </a:lnTo>
                <a:lnTo>
                  <a:pt x="3625255" y="4816160"/>
                </a:lnTo>
                <a:lnTo>
                  <a:pt x="0" y="48161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7" name="Freeform 7"/>
          <p:cNvSpPr/>
          <p:nvPr/>
        </p:nvSpPr>
        <p:spPr>
          <a:xfrm>
            <a:off x="1915028" y="2833558"/>
            <a:ext cx="8296440" cy="4619883"/>
          </a:xfrm>
          <a:custGeom>
            <a:avLst/>
            <a:gdLst/>
            <a:ahLst/>
            <a:cxnLst/>
            <a:rect l="l" t="t" r="r" b="b"/>
            <a:pathLst>
              <a:path w="8296440" h="4619883">
                <a:moveTo>
                  <a:pt x="0" y="0"/>
                </a:moveTo>
                <a:lnTo>
                  <a:pt x="8296440" y="0"/>
                </a:lnTo>
                <a:lnTo>
                  <a:pt x="8296440" y="4619884"/>
                </a:lnTo>
                <a:lnTo>
                  <a:pt x="0" y="4619884"/>
                </a:lnTo>
                <a:lnTo>
                  <a:pt x="0" y="0"/>
                </a:lnTo>
                <a:close/>
              </a:path>
            </a:pathLst>
          </a:custGeom>
          <a:blipFill>
            <a:blip r:embed="rId12"/>
            <a:stretch>
              <a:fillRect/>
            </a:stretch>
          </a:blipFill>
        </p:spPr>
        <p:txBody>
          <a:bodyPr/>
          <a:lstStyle/>
          <a:p>
            <a:endParaRPr lang="en-IN"/>
          </a:p>
        </p:txBody>
      </p:sp>
      <p:sp>
        <p:nvSpPr>
          <p:cNvPr id="8" name="TextBox 8"/>
          <p:cNvSpPr txBox="1"/>
          <p:nvPr/>
        </p:nvSpPr>
        <p:spPr>
          <a:xfrm>
            <a:off x="364428" y="634403"/>
            <a:ext cx="13016014" cy="814705"/>
          </a:xfrm>
          <a:prstGeom prst="rect">
            <a:avLst/>
          </a:prstGeom>
        </p:spPr>
        <p:txBody>
          <a:bodyPr lIns="0" tIns="0" rIns="0" bIns="0" rtlCol="0" anchor="t">
            <a:spAutoFit/>
          </a:bodyPr>
          <a:lstStyle/>
          <a:p>
            <a:pPr algn="l">
              <a:lnSpc>
                <a:spcPts val="3199"/>
              </a:lnSpc>
            </a:pPr>
            <a:r>
              <a:rPr lang="en-US" sz="3199" spc="31">
                <a:solidFill>
                  <a:srgbClr val="495A73"/>
                </a:solidFill>
                <a:latin typeface="Proxima Nova Bold"/>
                <a:ea typeface="Proxima Nova Bold"/>
                <a:cs typeface="Proxima Nova Bold"/>
                <a:sym typeface="Proxima Nova Bold"/>
              </a:rPr>
              <a:t>1. Can you create a pivot table to summarize the total number of employees in each department?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96961">
            <a:off x="-2194680" y="7189625"/>
            <a:ext cx="4389359" cy="4373398"/>
          </a:xfrm>
          <a:custGeom>
            <a:avLst/>
            <a:gdLst/>
            <a:ahLst/>
            <a:cxnLst/>
            <a:rect l="l" t="t" r="r" b="b"/>
            <a:pathLst>
              <a:path w="4389359" h="4373398">
                <a:moveTo>
                  <a:pt x="0" y="0"/>
                </a:moveTo>
                <a:lnTo>
                  <a:pt x="4389360" y="0"/>
                </a:lnTo>
                <a:lnTo>
                  <a:pt x="4389360"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201367">
            <a:off x="-289486" y="8503805"/>
            <a:ext cx="3625255" cy="4816160"/>
          </a:xfrm>
          <a:custGeom>
            <a:avLst/>
            <a:gdLst/>
            <a:ahLst/>
            <a:cxnLst/>
            <a:rect l="l" t="t" r="r" b="b"/>
            <a:pathLst>
              <a:path w="3625255" h="4816160">
                <a:moveTo>
                  <a:pt x="0" y="0"/>
                </a:moveTo>
                <a:lnTo>
                  <a:pt x="3625256" y="0"/>
                </a:lnTo>
                <a:lnTo>
                  <a:pt x="3625256"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672269" y="1937035"/>
            <a:ext cx="13720640" cy="7116635"/>
          </a:xfrm>
          <a:custGeom>
            <a:avLst/>
            <a:gdLst/>
            <a:ahLst/>
            <a:cxnLst/>
            <a:rect l="l" t="t" r="r" b="b"/>
            <a:pathLst>
              <a:path w="13720640" h="7116635">
                <a:moveTo>
                  <a:pt x="0" y="0"/>
                </a:moveTo>
                <a:lnTo>
                  <a:pt x="13720640" y="0"/>
                </a:lnTo>
                <a:lnTo>
                  <a:pt x="13720640" y="7116635"/>
                </a:lnTo>
                <a:lnTo>
                  <a:pt x="0" y="7116635"/>
                </a:lnTo>
                <a:lnTo>
                  <a:pt x="0" y="0"/>
                </a:lnTo>
                <a:close/>
              </a:path>
            </a:pathLst>
          </a:custGeom>
          <a:blipFill>
            <a:blip r:embed="rId10"/>
            <a:stretch>
              <a:fillRect l="-51247"/>
            </a:stretch>
          </a:blipFill>
        </p:spPr>
        <p:txBody>
          <a:bodyPr/>
          <a:lstStyle/>
          <a:p>
            <a:endParaRPr lang="en-IN"/>
          </a:p>
        </p:txBody>
      </p:sp>
      <p:sp>
        <p:nvSpPr>
          <p:cNvPr id="7" name="TextBox 7"/>
          <p:cNvSpPr txBox="1"/>
          <p:nvPr/>
        </p:nvSpPr>
        <p:spPr>
          <a:xfrm>
            <a:off x="364428" y="634403"/>
            <a:ext cx="13016014" cy="814705"/>
          </a:xfrm>
          <a:prstGeom prst="rect">
            <a:avLst/>
          </a:prstGeom>
        </p:spPr>
        <p:txBody>
          <a:bodyPr lIns="0" tIns="0" rIns="0" bIns="0" rtlCol="0" anchor="t">
            <a:spAutoFit/>
          </a:bodyPr>
          <a:lstStyle/>
          <a:p>
            <a:pPr algn="l">
              <a:lnSpc>
                <a:spcPts val="3199"/>
              </a:lnSpc>
            </a:pPr>
            <a:r>
              <a:rPr lang="en-US" sz="3199" spc="31">
                <a:solidFill>
                  <a:srgbClr val="495A73"/>
                </a:solidFill>
                <a:latin typeface="Proxima Nova Bold"/>
                <a:ea typeface="Proxima Nova Bold"/>
                <a:cs typeface="Proxima Nova Bold"/>
                <a:sym typeface="Proxima Nova Bold"/>
              </a:rPr>
              <a:t>2. Apply conditional formatting to highlight employees with a "Performance Score" below 3 in red.</a:t>
            </a:r>
          </a:p>
        </p:txBody>
      </p:sp>
      <p:sp>
        <p:nvSpPr>
          <p:cNvPr id="8" name="Freeform 8"/>
          <p:cNvSpPr/>
          <p:nvPr/>
        </p:nvSpPr>
        <p:spPr>
          <a:xfrm>
            <a:off x="14441540" y="8189552"/>
            <a:ext cx="3846460" cy="2097448"/>
          </a:xfrm>
          <a:custGeom>
            <a:avLst/>
            <a:gdLst/>
            <a:ahLst/>
            <a:cxnLst/>
            <a:rect l="l" t="t" r="r" b="b"/>
            <a:pathLst>
              <a:path w="3846460" h="2097448">
                <a:moveTo>
                  <a:pt x="0" y="0"/>
                </a:moveTo>
                <a:lnTo>
                  <a:pt x="3846460" y="0"/>
                </a:lnTo>
                <a:lnTo>
                  <a:pt x="3846460" y="2097448"/>
                </a:lnTo>
                <a:lnTo>
                  <a:pt x="0" y="20974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96961">
            <a:off x="-2194680" y="7189625"/>
            <a:ext cx="4389359" cy="4373398"/>
          </a:xfrm>
          <a:custGeom>
            <a:avLst/>
            <a:gdLst/>
            <a:ahLst/>
            <a:cxnLst/>
            <a:rect l="l" t="t" r="r" b="b"/>
            <a:pathLst>
              <a:path w="4389359" h="4373398">
                <a:moveTo>
                  <a:pt x="0" y="0"/>
                </a:moveTo>
                <a:lnTo>
                  <a:pt x="4389360" y="0"/>
                </a:lnTo>
                <a:lnTo>
                  <a:pt x="4389360"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201367">
            <a:off x="-289486" y="8503805"/>
            <a:ext cx="3625255" cy="4816160"/>
          </a:xfrm>
          <a:custGeom>
            <a:avLst/>
            <a:gdLst/>
            <a:ahLst/>
            <a:cxnLst/>
            <a:rect l="l" t="t" r="r" b="b"/>
            <a:pathLst>
              <a:path w="3625255" h="4816160">
                <a:moveTo>
                  <a:pt x="0" y="0"/>
                </a:moveTo>
                <a:lnTo>
                  <a:pt x="3625256" y="0"/>
                </a:lnTo>
                <a:lnTo>
                  <a:pt x="3625256"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sp>
        <p:nvSpPr>
          <p:cNvPr id="6" name="Freeform 6"/>
          <p:cNvSpPr/>
          <p:nvPr/>
        </p:nvSpPr>
        <p:spPr>
          <a:xfrm>
            <a:off x="1700475" y="4357031"/>
            <a:ext cx="9949685" cy="2378051"/>
          </a:xfrm>
          <a:custGeom>
            <a:avLst/>
            <a:gdLst/>
            <a:ahLst/>
            <a:cxnLst/>
            <a:rect l="l" t="t" r="r" b="b"/>
            <a:pathLst>
              <a:path w="9949685" h="2378051">
                <a:moveTo>
                  <a:pt x="0" y="0"/>
                </a:moveTo>
                <a:lnTo>
                  <a:pt x="9949685" y="0"/>
                </a:lnTo>
                <a:lnTo>
                  <a:pt x="9949685" y="2378051"/>
                </a:lnTo>
                <a:lnTo>
                  <a:pt x="0" y="2378051"/>
                </a:lnTo>
                <a:lnTo>
                  <a:pt x="0" y="0"/>
                </a:lnTo>
                <a:close/>
              </a:path>
            </a:pathLst>
          </a:custGeom>
          <a:blipFill>
            <a:blip r:embed="rId10"/>
            <a:stretch>
              <a:fillRect r="-3110" b="-14196"/>
            </a:stretch>
          </a:blipFill>
        </p:spPr>
        <p:txBody>
          <a:bodyPr/>
          <a:lstStyle/>
          <a:p>
            <a:endParaRPr lang="en-IN"/>
          </a:p>
        </p:txBody>
      </p:sp>
      <p:sp>
        <p:nvSpPr>
          <p:cNvPr id="7" name="TextBox 7"/>
          <p:cNvSpPr txBox="1"/>
          <p:nvPr/>
        </p:nvSpPr>
        <p:spPr>
          <a:xfrm>
            <a:off x="808646" y="640841"/>
            <a:ext cx="11733343" cy="814705"/>
          </a:xfrm>
          <a:prstGeom prst="rect">
            <a:avLst/>
          </a:prstGeom>
        </p:spPr>
        <p:txBody>
          <a:bodyPr lIns="0" tIns="0" rIns="0" bIns="0" rtlCol="0" anchor="t">
            <a:spAutoFit/>
          </a:bodyPr>
          <a:lstStyle/>
          <a:p>
            <a:pPr algn="l">
              <a:lnSpc>
                <a:spcPts val="3199"/>
              </a:lnSpc>
            </a:pPr>
            <a:r>
              <a:rPr lang="en-US" sz="3199" spc="31">
                <a:solidFill>
                  <a:srgbClr val="495A73"/>
                </a:solidFill>
                <a:latin typeface="Proxima Nova Bold"/>
                <a:ea typeface="Proxima Nova Bold"/>
                <a:cs typeface="Proxima Nova Bold"/>
                <a:sym typeface="Proxima Nova Bold"/>
              </a:rPr>
              <a:t>3. Calculate the average "Satisfaction Score" for male and female employees separately using a pivot table</a:t>
            </a:r>
          </a:p>
        </p:txBody>
      </p:sp>
      <p:sp>
        <p:nvSpPr>
          <p:cNvPr id="8" name="Freeform 8"/>
          <p:cNvSpPr/>
          <p:nvPr/>
        </p:nvSpPr>
        <p:spPr>
          <a:xfrm>
            <a:off x="14634412" y="7530784"/>
            <a:ext cx="3653588" cy="2756216"/>
          </a:xfrm>
          <a:custGeom>
            <a:avLst/>
            <a:gdLst/>
            <a:ahLst/>
            <a:cxnLst/>
            <a:rect l="l" t="t" r="r" b="b"/>
            <a:pathLst>
              <a:path w="3653588" h="2756216">
                <a:moveTo>
                  <a:pt x="0" y="0"/>
                </a:moveTo>
                <a:lnTo>
                  <a:pt x="3653588" y="0"/>
                </a:lnTo>
                <a:lnTo>
                  <a:pt x="3653588" y="2756216"/>
                </a:lnTo>
                <a:lnTo>
                  <a:pt x="0" y="27562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16637" y="6735082"/>
            <a:ext cx="3571363" cy="3551918"/>
          </a:xfrm>
          <a:custGeom>
            <a:avLst/>
            <a:gdLst/>
            <a:ahLst/>
            <a:cxnLst/>
            <a:rect l="l" t="t" r="r" b="b"/>
            <a:pathLst>
              <a:path w="3571363" h="3551918">
                <a:moveTo>
                  <a:pt x="0" y="0"/>
                </a:moveTo>
                <a:lnTo>
                  <a:pt x="3571363" y="0"/>
                </a:lnTo>
                <a:lnTo>
                  <a:pt x="3571363" y="3551918"/>
                </a:lnTo>
                <a:lnTo>
                  <a:pt x="0" y="35519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4596961">
            <a:off x="-3066896" y="6340478"/>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201367">
            <a:off x="-783928" y="8760339"/>
            <a:ext cx="3625255" cy="4816160"/>
          </a:xfrm>
          <a:custGeom>
            <a:avLst/>
            <a:gdLst/>
            <a:ahLst/>
            <a:cxnLst/>
            <a:rect l="l" t="t" r="r" b="b"/>
            <a:pathLst>
              <a:path w="3625255" h="4816160">
                <a:moveTo>
                  <a:pt x="0" y="0"/>
                </a:moveTo>
                <a:lnTo>
                  <a:pt x="3625256" y="0"/>
                </a:lnTo>
                <a:lnTo>
                  <a:pt x="3625256" y="4816160"/>
                </a:lnTo>
                <a:lnTo>
                  <a:pt x="0" y="48161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7" name="Freeform 7"/>
          <p:cNvSpPr/>
          <p:nvPr/>
        </p:nvSpPr>
        <p:spPr>
          <a:xfrm>
            <a:off x="1028700" y="2104332"/>
            <a:ext cx="13626402" cy="6850508"/>
          </a:xfrm>
          <a:custGeom>
            <a:avLst/>
            <a:gdLst/>
            <a:ahLst/>
            <a:cxnLst/>
            <a:rect l="l" t="t" r="r" b="b"/>
            <a:pathLst>
              <a:path w="13626402" h="6850508">
                <a:moveTo>
                  <a:pt x="0" y="0"/>
                </a:moveTo>
                <a:lnTo>
                  <a:pt x="13626402" y="0"/>
                </a:lnTo>
                <a:lnTo>
                  <a:pt x="13626402" y="6850507"/>
                </a:lnTo>
                <a:lnTo>
                  <a:pt x="0" y="6850507"/>
                </a:lnTo>
                <a:lnTo>
                  <a:pt x="0" y="0"/>
                </a:lnTo>
                <a:close/>
              </a:path>
            </a:pathLst>
          </a:custGeom>
          <a:blipFill>
            <a:blip r:embed="rId12"/>
            <a:stretch>
              <a:fillRect t="-3455" b="-3455"/>
            </a:stretch>
          </a:blipFill>
        </p:spPr>
        <p:txBody>
          <a:bodyPr/>
          <a:lstStyle/>
          <a:p>
            <a:endParaRPr lang="en-IN"/>
          </a:p>
        </p:txBody>
      </p:sp>
      <p:sp>
        <p:nvSpPr>
          <p:cNvPr id="8" name="TextBox 8"/>
          <p:cNvSpPr txBox="1"/>
          <p:nvPr/>
        </p:nvSpPr>
        <p:spPr>
          <a:xfrm>
            <a:off x="808646" y="640841"/>
            <a:ext cx="11733343" cy="814705"/>
          </a:xfrm>
          <a:prstGeom prst="rect">
            <a:avLst/>
          </a:prstGeom>
        </p:spPr>
        <p:txBody>
          <a:bodyPr lIns="0" tIns="0" rIns="0" bIns="0" rtlCol="0" anchor="t">
            <a:spAutoFit/>
          </a:bodyPr>
          <a:lstStyle/>
          <a:p>
            <a:pPr algn="l">
              <a:lnSpc>
                <a:spcPts val="3199"/>
              </a:lnSpc>
            </a:pPr>
            <a:r>
              <a:rPr lang="en-US" sz="3199" spc="31">
                <a:solidFill>
                  <a:srgbClr val="495A73"/>
                </a:solidFill>
                <a:latin typeface="Proxima Nova Bold"/>
                <a:ea typeface="Proxima Nova Bold"/>
                <a:cs typeface="Proxima Nova Bold"/>
                <a:sym typeface="Proxima Nova Bold"/>
              </a:rPr>
              <a:t>4. Create a chart to visualize the distribution of "Work-Life Balance Score" for different job functions.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96961">
            <a:off x="-3066896" y="6340478"/>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201367">
            <a:off x="-783928" y="8760339"/>
            <a:ext cx="3625255" cy="4816160"/>
          </a:xfrm>
          <a:custGeom>
            <a:avLst/>
            <a:gdLst/>
            <a:ahLst/>
            <a:cxnLst/>
            <a:rect l="l" t="t" r="r" b="b"/>
            <a:pathLst>
              <a:path w="3625255" h="4816160">
                <a:moveTo>
                  <a:pt x="0" y="0"/>
                </a:moveTo>
                <a:lnTo>
                  <a:pt x="3625256" y="0"/>
                </a:lnTo>
                <a:lnTo>
                  <a:pt x="3625256"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1222386" y="2566978"/>
            <a:ext cx="10364206" cy="5153044"/>
          </a:xfrm>
          <a:custGeom>
            <a:avLst/>
            <a:gdLst/>
            <a:ahLst/>
            <a:cxnLst/>
            <a:rect l="l" t="t" r="r" b="b"/>
            <a:pathLst>
              <a:path w="10364206" h="5153044">
                <a:moveTo>
                  <a:pt x="0" y="0"/>
                </a:moveTo>
                <a:lnTo>
                  <a:pt x="10364205" y="0"/>
                </a:lnTo>
                <a:lnTo>
                  <a:pt x="10364205" y="5153044"/>
                </a:lnTo>
                <a:lnTo>
                  <a:pt x="0" y="5153044"/>
                </a:lnTo>
                <a:lnTo>
                  <a:pt x="0" y="0"/>
                </a:lnTo>
                <a:close/>
              </a:path>
            </a:pathLst>
          </a:custGeom>
          <a:blipFill>
            <a:blip r:embed="rId10"/>
            <a:stretch>
              <a:fillRect/>
            </a:stretch>
          </a:blipFill>
        </p:spPr>
        <p:txBody>
          <a:bodyPr/>
          <a:lstStyle/>
          <a:p>
            <a:endParaRPr lang="en-IN"/>
          </a:p>
        </p:txBody>
      </p:sp>
      <p:sp>
        <p:nvSpPr>
          <p:cNvPr id="7" name="TextBox 7"/>
          <p:cNvSpPr txBox="1"/>
          <p:nvPr/>
        </p:nvSpPr>
        <p:spPr>
          <a:xfrm>
            <a:off x="808646" y="640841"/>
            <a:ext cx="11733343" cy="814705"/>
          </a:xfrm>
          <a:prstGeom prst="rect">
            <a:avLst/>
          </a:prstGeom>
        </p:spPr>
        <p:txBody>
          <a:bodyPr lIns="0" tIns="0" rIns="0" bIns="0" rtlCol="0" anchor="t">
            <a:spAutoFit/>
          </a:bodyPr>
          <a:lstStyle/>
          <a:p>
            <a:pPr algn="l">
              <a:lnSpc>
                <a:spcPts val="3199"/>
              </a:lnSpc>
            </a:pPr>
            <a:r>
              <a:rPr lang="en-US" sz="3199" spc="31">
                <a:solidFill>
                  <a:srgbClr val="495A73"/>
                </a:solidFill>
                <a:latin typeface="Proxima Nova Bold"/>
                <a:ea typeface="Proxima Nova Bold"/>
                <a:cs typeface="Proxima Nova Bold"/>
                <a:sym typeface="Proxima Nova Bold"/>
              </a:rPr>
              <a:t>5. Filter the data to display only terminated employees and find out the most common "Termination Type."</a:t>
            </a:r>
          </a:p>
        </p:txBody>
      </p:sp>
      <p:sp>
        <p:nvSpPr>
          <p:cNvPr id="8" name="Freeform 8"/>
          <p:cNvSpPr/>
          <p:nvPr/>
        </p:nvSpPr>
        <p:spPr>
          <a:xfrm>
            <a:off x="12541989" y="6763975"/>
            <a:ext cx="5891168" cy="3526403"/>
          </a:xfrm>
          <a:custGeom>
            <a:avLst/>
            <a:gdLst/>
            <a:ahLst/>
            <a:cxnLst/>
            <a:rect l="l" t="t" r="r" b="b"/>
            <a:pathLst>
              <a:path w="5891168" h="3526403">
                <a:moveTo>
                  <a:pt x="0" y="0"/>
                </a:moveTo>
                <a:lnTo>
                  <a:pt x="5891168" y="0"/>
                </a:lnTo>
                <a:lnTo>
                  <a:pt x="5891168" y="3526404"/>
                </a:lnTo>
                <a:lnTo>
                  <a:pt x="0" y="352640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96961">
            <a:off x="-3066896" y="6340478"/>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201367">
            <a:off x="-783928" y="8760339"/>
            <a:ext cx="3625255" cy="4816160"/>
          </a:xfrm>
          <a:custGeom>
            <a:avLst/>
            <a:gdLst/>
            <a:ahLst/>
            <a:cxnLst/>
            <a:rect l="l" t="t" r="r" b="b"/>
            <a:pathLst>
              <a:path w="3625255" h="4816160">
                <a:moveTo>
                  <a:pt x="0" y="0"/>
                </a:moveTo>
                <a:lnTo>
                  <a:pt x="3625256" y="0"/>
                </a:lnTo>
                <a:lnTo>
                  <a:pt x="3625256"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1350653" y="2775329"/>
            <a:ext cx="10000926" cy="4489663"/>
          </a:xfrm>
          <a:custGeom>
            <a:avLst/>
            <a:gdLst/>
            <a:ahLst/>
            <a:cxnLst/>
            <a:rect l="l" t="t" r="r" b="b"/>
            <a:pathLst>
              <a:path w="10000926" h="4489663">
                <a:moveTo>
                  <a:pt x="0" y="0"/>
                </a:moveTo>
                <a:lnTo>
                  <a:pt x="10000926" y="0"/>
                </a:lnTo>
                <a:lnTo>
                  <a:pt x="10000926" y="4489663"/>
                </a:lnTo>
                <a:lnTo>
                  <a:pt x="0" y="4489663"/>
                </a:lnTo>
                <a:lnTo>
                  <a:pt x="0" y="0"/>
                </a:lnTo>
                <a:close/>
              </a:path>
            </a:pathLst>
          </a:custGeom>
          <a:blipFill>
            <a:blip r:embed="rId10"/>
            <a:stretch>
              <a:fillRect/>
            </a:stretch>
          </a:blipFill>
        </p:spPr>
        <p:txBody>
          <a:bodyPr/>
          <a:lstStyle/>
          <a:p>
            <a:endParaRPr lang="en-IN"/>
          </a:p>
        </p:txBody>
      </p:sp>
      <p:sp>
        <p:nvSpPr>
          <p:cNvPr id="7" name="TextBox 7"/>
          <p:cNvSpPr txBox="1"/>
          <p:nvPr/>
        </p:nvSpPr>
        <p:spPr>
          <a:xfrm>
            <a:off x="808646" y="640841"/>
            <a:ext cx="11733343" cy="814705"/>
          </a:xfrm>
          <a:prstGeom prst="rect">
            <a:avLst/>
          </a:prstGeom>
        </p:spPr>
        <p:txBody>
          <a:bodyPr lIns="0" tIns="0" rIns="0" bIns="0" rtlCol="0" anchor="t">
            <a:spAutoFit/>
          </a:bodyPr>
          <a:lstStyle/>
          <a:p>
            <a:pPr algn="l">
              <a:lnSpc>
                <a:spcPts val="3199"/>
              </a:lnSpc>
            </a:pPr>
            <a:r>
              <a:rPr lang="en-US" sz="3199" spc="31">
                <a:solidFill>
                  <a:srgbClr val="495A73"/>
                </a:solidFill>
                <a:latin typeface="Proxima Nova Bold"/>
                <a:ea typeface="Proxima Nova Bold"/>
                <a:cs typeface="Proxima Nova Bold"/>
                <a:sym typeface="Proxima Nova Bold"/>
              </a:rPr>
              <a:t>6. Calculate the average "Engagement Score" for each department using a pivot table. </a:t>
            </a:r>
          </a:p>
        </p:txBody>
      </p:sp>
      <p:sp>
        <p:nvSpPr>
          <p:cNvPr id="8" name="Freeform 8"/>
          <p:cNvSpPr/>
          <p:nvPr/>
        </p:nvSpPr>
        <p:spPr>
          <a:xfrm>
            <a:off x="14462043" y="7264992"/>
            <a:ext cx="3696884" cy="3022008"/>
          </a:xfrm>
          <a:custGeom>
            <a:avLst/>
            <a:gdLst/>
            <a:ahLst/>
            <a:cxnLst/>
            <a:rect l="l" t="t" r="r" b="b"/>
            <a:pathLst>
              <a:path w="3696884" h="3022008">
                <a:moveTo>
                  <a:pt x="0" y="0"/>
                </a:moveTo>
                <a:lnTo>
                  <a:pt x="3696884" y="0"/>
                </a:lnTo>
                <a:lnTo>
                  <a:pt x="3696884" y="3022008"/>
                </a:lnTo>
                <a:lnTo>
                  <a:pt x="0" y="30220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625</TotalTime>
  <Words>547</Words>
  <Application>Microsoft Office PowerPoint</Application>
  <PresentationFormat>Custom</PresentationFormat>
  <Paragraphs>29</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Calibri</vt:lpstr>
      <vt:lpstr>Proxima Nova</vt:lpstr>
      <vt:lpstr>Proxima Nova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Analysis of Results Presentation</dc:title>
  <dc:creator>Divya Pardeshi</dc:creator>
  <cp:lastModifiedBy>Divya Pardeshi</cp:lastModifiedBy>
  <cp:revision>5</cp:revision>
  <dcterms:created xsi:type="dcterms:W3CDTF">2006-08-16T00:00:00Z</dcterms:created>
  <dcterms:modified xsi:type="dcterms:W3CDTF">2024-08-17T11:12:08Z</dcterms:modified>
  <dc:identifier>DAGN_vojjns</dc:identifier>
</cp:coreProperties>
</file>